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0"/>
  </p:notesMasterIdLst>
  <p:sldIdLst>
    <p:sldId id="256" r:id="rId2"/>
    <p:sldId id="257" r:id="rId3"/>
    <p:sldId id="290" r:id="rId4"/>
    <p:sldId id="286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300" r:id="rId14"/>
    <p:sldId id="299" r:id="rId15"/>
    <p:sldId id="301" r:id="rId16"/>
    <p:sldId id="302" r:id="rId17"/>
    <p:sldId id="303" r:id="rId18"/>
    <p:sldId id="30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76"/>
    <p:restoredTop sz="92112"/>
  </p:normalViewPr>
  <p:slideViewPr>
    <p:cSldViewPr snapToGrid="0" snapToObjects="1">
      <p:cViewPr varScale="1">
        <p:scale>
          <a:sx n="112" d="100"/>
          <a:sy n="112" d="100"/>
        </p:scale>
        <p:origin x="200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467720-3158-4DA2-99B1-7BF05535F2CE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BF730C7-526F-4391-8BFD-4310F85E03C0}">
      <dgm:prSet/>
      <dgm:spPr/>
      <dgm:t>
        <a:bodyPr/>
        <a:lstStyle/>
        <a:p>
          <a:r>
            <a:rPr lang="en-AU"/>
            <a:t>Pylon Gateway</a:t>
          </a:r>
          <a:endParaRPr lang="en-US"/>
        </a:p>
      </dgm:t>
    </dgm:pt>
    <dgm:pt modelId="{9C1CDD40-956E-4454-AC42-F39092A892F0}" type="parTrans" cxnId="{31E6AC66-FB00-463A-AEFD-359C18E31401}">
      <dgm:prSet/>
      <dgm:spPr/>
      <dgm:t>
        <a:bodyPr/>
        <a:lstStyle/>
        <a:p>
          <a:endParaRPr lang="en-US"/>
        </a:p>
      </dgm:t>
    </dgm:pt>
    <dgm:pt modelId="{B5AE6F2E-4FAA-462B-9279-A67A4B77C26A}" type="sibTrans" cxnId="{31E6AC66-FB00-463A-AEFD-359C18E31401}">
      <dgm:prSet/>
      <dgm:spPr/>
      <dgm:t>
        <a:bodyPr/>
        <a:lstStyle/>
        <a:p>
          <a:endParaRPr lang="en-US"/>
        </a:p>
      </dgm:t>
    </dgm:pt>
    <dgm:pt modelId="{8B8F8469-567F-4B3B-8813-7B7213544C62}">
      <dgm:prSet/>
      <dgm:spPr/>
      <dgm:t>
        <a:bodyPr/>
        <a:lstStyle/>
        <a:p>
          <a:r>
            <a:rPr lang="en-AU"/>
            <a:t>Karnak</a:t>
          </a:r>
          <a:endParaRPr lang="en-US"/>
        </a:p>
      </dgm:t>
    </dgm:pt>
    <dgm:pt modelId="{6E26ECD3-A082-4A1A-BC49-5B8C282037FD}" type="parTrans" cxnId="{717AF2D0-1FBB-43C2-AA68-3520B67C8718}">
      <dgm:prSet/>
      <dgm:spPr/>
      <dgm:t>
        <a:bodyPr/>
        <a:lstStyle/>
        <a:p>
          <a:endParaRPr lang="en-US"/>
        </a:p>
      </dgm:t>
    </dgm:pt>
    <dgm:pt modelId="{FB009763-059B-44DA-B166-4BFF9358AD23}" type="sibTrans" cxnId="{717AF2D0-1FBB-43C2-AA68-3520B67C8718}">
      <dgm:prSet/>
      <dgm:spPr/>
      <dgm:t>
        <a:bodyPr/>
        <a:lstStyle/>
        <a:p>
          <a:endParaRPr lang="en-US"/>
        </a:p>
      </dgm:t>
    </dgm:pt>
    <dgm:pt modelId="{6135DCD9-A91D-4D53-BF09-22D63330E4CF}">
      <dgm:prSet/>
      <dgm:spPr/>
      <dgm:t>
        <a:bodyPr/>
        <a:lstStyle/>
        <a:p>
          <a:r>
            <a:rPr lang="en-AU"/>
            <a:t>Temple of Amun</a:t>
          </a:r>
          <a:endParaRPr lang="en-US"/>
        </a:p>
      </dgm:t>
    </dgm:pt>
    <dgm:pt modelId="{DB3B669E-6FCB-4CB7-A380-73C577CD4A85}" type="parTrans" cxnId="{4ECFB5BF-B4C6-4279-8123-BFB68AC0D7CD}">
      <dgm:prSet/>
      <dgm:spPr/>
      <dgm:t>
        <a:bodyPr/>
        <a:lstStyle/>
        <a:p>
          <a:endParaRPr lang="en-US"/>
        </a:p>
      </dgm:t>
    </dgm:pt>
    <dgm:pt modelId="{B8DA315B-13FA-4A84-8C09-F49CCF9ADB8E}" type="sibTrans" cxnId="{4ECFB5BF-B4C6-4279-8123-BFB68AC0D7CD}">
      <dgm:prSet/>
      <dgm:spPr/>
      <dgm:t>
        <a:bodyPr/>
        <a:lstStyle/>
        <a:p>
          <a:endParaRPr lang="en-US"/>
        </a:p>
      </dgm:t>
    </dgm:pt>
    <dgm:pt modelId="{E1D30584-AA35-486E-8A6B-153E95814A6E}">
      <dgm:prSet/>
      <dgm:spPr/>
      <dgm:t>
        <a:bodyPr/>
        <a:lstStyle/>
        <a:p>
          <a:r>
            <a:rPr lang="en-AU"/>
            <a:t>Inscription</a:t>
          </a:r>
          <a:endParaRPr lang="en-US"/>
        </a:p>
      </dgm:t>
    </dgm:pt>
    <dgm:pt modelId="{865C9F8C-E864-4A08-B00A-997C3F3B7B71}" type="parTrans" cxnId="{4C10AA9E-5EF1-44F0-BA34-841EB6B25685}">
      <dgm:prSet/>
      <dgm:spPr/>
      <dgm:t>
        <a:bodyPr/>
        <a:lstStyle/>
        <a:p>
          <a:endParaRPr lang="en-US"/>
        </a:p>
      </dgm:t>
    </dgm:pt>
    <dgm:pt modelId="{7DA43E77-4C60-42B2-B7A8-A4B20A15F13D}" type="sibTrans" cxnId="{4C10AA9E-5EF1-44F0-BA34-841EB6B25685}">
      <dgm:prSet/>
      <dgm:spPr/>
      <dgm:t>
        <a:bodyPr/>
        <a:lstStyle/>
        <a:p>
          <a:endParaRPr lang="en-US"/>
        </a:p>
      </dgm:t>
    </dgm:pt>
    <dgm:pt modelId="{A33CD8C7-6623-104F-BA02-D25FC9E1E87D}" type="pres">
      <dgm:prSet presAssocID="{5F467720-3158-4DA2-99B1-7BF05535F2CE}" presName="linear" presStyleCnt="0">
        <dgm:presLayoutVars>
          <dgm:dir/>
          <dgm:animLvl val="lvl"/>
          <dgm:resizeHandles val="exact"/>
        </dgm:presLayoutVars>
      </dgm:prSet>
      <dgm:spPr/>
    </dgm:pt>
    <dgm:pt modelId="{D3CA1E89-7D67-1741-8099-64B9751E2DE7}" type="pres">
      <dgm:prSet presAssocID="{FBF730C7-526F-4391-8BFD-4310F85E03C0}" presName="parentLin" presStyleCnt="0"/>
      <dgm:spPr/>
    </dgm:pt>
    <dgm:pt modelId="{D5B99E5C-E989-3547-9FCA-1EEE4A3CE499}" type="pres">
      <dgm:prSet presAssocID="{FBF730C7-526F-4391-8BFD-4310F85E03C0}" presName="parentLeftMargin" presStyleLbl="node1" presStyleIdx="0" presStyleCnt="4"/>
      <dgm:spPr/>
    </dgm:pt>
    <dgm:pt modelId="{7B92820D-5B48-EA4B-B1E3-E52DCF345067}" type="pres">
      <dgm:prSet presAssocID="{FBF730C7-526F-4391-8BFD-4310F85E03C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36A5054-F010-E64D-9199-23B63656BA15}" type="pres">
      <dgm:prSet presAssocID="{FBF730C7-526F-4391-8BFD-4310F85E03C0}" presName="negativeSpace" presStyleCnt="0"/>
      <dgm:spPr/>
    </dgm:pt>
    <dgm:pt modelId="{52C1F60B-9820-1F42-9843-52CDEE5B5CF0}" type="pres">
      <dgm:prSet presAssocID="{FBF730C7-526F-4391-8BFD-4310F85E03C0}" presName="childText" presStyleLbl="conFgAcc1" presStyleIdx="0" presStyleCnt="4">
        <dgm:presLayoutVars>
          <dgm:bulletEnabled val="1"/>
        </dgm:presLayoutVars>
      </dgm:prSet>
      <dgm:spPr/>
    </dgm:pt>
    <dgm:pt modelId="{E257FCA3-FC01-554F-915D-D2D98628DB2B}" type="pres">
      <dgm:prSet presAssocID="{B5AE6F2E-4FAA-462B-9279-A67A4B77C26A}" presName="spaceBetweenRectangles" presStyleCnt="0"/>
      <dgm:spPr/>
    </dgm:pt>
    <dgm:pt modelId="{CF88181B-11B8-0944-9CAF-BFBA847C272E}" type="pres">
      <dgm:prSet presAssocID="{8B8F8469-567F-4B3B-8813-7B7213544C62}" presName="parentLin" presStyleCnt="0"/>
      <dgm:spPr/>
    </dgm:pt>
    <dgm:pt modelId="{6944A6F9-C8C2-A743-9DB3-9BCC444F07E5}" type="pres">
      <dgm:prSet presAssocID="{8B8F8469-567F-4B3B-8813-7B7213544C62}" presName="parentLeftMargin" presStyleLbl="node1" presStyleIdx="0" presStyleCnt="4"/>
      <dgm:spPr/>
    </dgm:pt>
    <dgm:pt modelId="{44BE7FD8-72AC-7449-84F5-8B8FB18C43F3}" type="pres">
      <dgm:prSet presAssocID="{8B8F8469-567F-4B3B-8813-7B7213544C6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8F64029-7021-6C46-B792-7812035AAD8C}" type="pres">
      <dgm:prSet presAssocID="{8B8F8469-567F-4B3B-8813-7B7213544C62}" presName="negativeSpace" presStyleCnt="0"/>
      <dgm:spPr/>
    </dgm:pt>
    <dgm:pt modelId="{E2277836-6FF0-7045-B391-DF599DED60D4}" type="pres">
      <dgm:prSet presAssocID="{8B8F8469-567F-4B3B-8813-7B7213544C62}" presName="childText" presStyleLbl="conFgAcc1" presStyleIdx="1" presStyleCnt="4">
        <dgm:presLayoutVars>
          <dgm:bulletEnabled val="1"/>
        </dgm:presLayoutVars>
      </dgm:prSet>
      <dgm:spPr/>
    </dgm:pt>
    <dgm:pt modelId="{3F694F83-1D9E-874F-BA23-856E8CFE491D}" type="pres">
      <dgm:prSet presAssocID="{FB009763-059B-44DA-B166-4BFF9358AD23}" presName="spaceBetweenRectangles" presStyleCnt="0"/>
      <dgm:spPr/>
    </dgm:pt>
    <dgm:pt modelId="{0EA6DD6B-4133-F347-8A26-B6BEE9F83CF1}" type="pres">
      <dgm:prSet presAssocID="{6135DCD9-A91D-4D53-BF09-22D63330E4CF}" presName="parentLin" presStyleCnt="0"/>
      <dgm:spPr/>
    </dgm:pt>
    <dgm:pt modelId="{186FD964-1F87-AC4C-B6DA-4C9044D69899}" type="pres">
      <dgm:prSet presAssocID="{6135DCD9-A91D-4D53-BF09-22D63330E4CF}" presName="parentLeftMargin" presStyleLbl="node1" presStyleIdx="1" presStyleCnt="4"/>
      <dgm:spPr/>
    </dgm:pt>
    <dgm:pt modelId="{ED40B84E-7B87-F047-BF9A-3BEF44CCC92F}" type="pres">
      <dgm:prSet presAssocID="{6135DCD9-A91D-4D53-BF09-22D63330E4C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1CEDDCB-57F6-0E4F-AAA6-9C28C9365999}" type="pres">
      <dgm:prSet presAssocID="{6135DCD9-A91D-4D53-BF09-22D63330E4CF}" presName="negativeSpace" presStyleCnt="0"/>
      <dgm:spPr/>
    </dgm:pt>
    <dgm:pt modelId="{DA93C1DB-1074-A643-BE2E-2CBFFBF113DB}" type="pres">
      <dgm:prSet presAssocID="{6135DCD9-A91D-4D53-BF09-22D63330E4CF}" presName="childText" presStyleLbl="conFgAcc1" presStyleIdx="2" presStyleCnt="4">
        <dgm:presLayoutVars>
          <dgm:bulletEnabled val="1"/>
        </dgm:presLayoutVars>
      </dgm:prSet>
      <dgm:spPr/>
    </dgm:pt>
    <dgm:pt modelId="{4F5B25FF-92E7-A541-96D8-832AE05FC51A}" type="pres">
      <dgm:prSet presAssocID="{B8DA315B-13FA-4A84-8C09-F49CCF9ADB8E}" presName="spaceBetweenRectangles" presStyleCnt="0"/>
      <dgm:spPr/>
    </dgm:pt>
    <dgm:pt modelId="{DFB52E1C-548A-6544-BDE2-32312B5CEE55}" type="pres">
      <dgm:prSet presAssocID="{E1D30584-AA35-486E-8A6B-153E95814A6E}" presName="parentLin" presStyleCnt="0"/>
      <dgm:spPr/>
    </dgm:pt>
    <dgm:pt modelId="{F47A6DBB-75DD-4841-8BD1-BD9FBDE585AE}" type="pres">
      <dgm:prSet presAssocID="{E1D30584-AA35-486E-8A6B-153E95814A6E}" presName="parentLeftMargin" presStyleLbl="node1" presStyleIdx="2" presStyleCnt="4"/>
      <dgm:spPr/>
    </dgm:pt>
    <dgm:pt modelId="{6A34C911-A1B2-1A4D-9EBA-DC8BF3755977}" type="pres">
      <dgm:prSet presAssocID="{E1D30584-AA35-486E-8A6B-153E95814A6E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D68C00B-2771-414F-8674-88A8D033B089}" type="pres">
      <dgm:prSet presAssocID="{E1D30584-AA35-486E-8A6B-153E95814A6E}" presName="negativeSpace" presStyleCnt="0"/>
      <dgm:spPr/>
    </dgm:pt>
    <dgm:pt modelId="{7B6BEC45-4CA7-B945-AE55-A7270D6027F0}" type="pres">
      <dgm:prSet presAssocID="{E1D30584-AA35-486E-8A6B-153E95814A6E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C56A761C-8884-0E4E-BEAC-407A24931DE9}" type="presOf" srcId="{6135DCD9-A91D-4D53-BF09-22D63330E4CF}" destId="{ED40B84E-7B87-F047-BF9A-3BEF44CCC92F}" srcOrd="1" destOrd="0" presId="urn:microsoft.com/office/officeart/2005/8/layout/list1"/>
    <dgm:cxn modelId="{5D099F42-0D7F-584A-9F18-D68FDFD3DC63}" type="presOf" srcId="{E1D30584-AA35-486E-8A6B-153E95814A6E}" destId="{6A34C911-A1B2-1A4D-9EBA-DC8BF3755977}" srcOrd="1" destOrd="0" presId="urn:microsoft.com/office/officeart/2005/8/layout/list1"/>
    <dgm:cxn modelId="{563B5959-971B-6346-9C3C-5301674F704B}" type="presOf" srcId="{FBF730C7-526F-4391-8BFD-4310F85E03C0}" destId="{D5B99E5C-E989-3547-9FCA-1EEE4A3CE499}" srcOrd="0" destOrd="0" presId="urn:microsoft.com/office/officeart/2005/8/layout/list1"/>
    <dgm:cxn modelId="{D17EB35D-984F-3A4F-B633-E78FBEEE804B}" type="presOf" srcId="{8B8F8469-567F-4B3B-8813-7B7213544C62}" destId="{44BE7FD8-72AC-7449-84F5-8B8FB18C43F3}" srcOrd="1" destOrd="0" presId="urn:microsoft.com/office/officeart/2005/8/layout/list1"/>
    <dgm:cxn modelId="{31E6AC66-FB00-463A-AEFD-359C18E31401}" srcId="{5F467720-3158-4DA2-99B1-7BF05535F2CE}" destId="{FBF730C7-526F-4391-8BFD-4310F85E03C0}" srcOrd="0" destOrd="0" parTransId="{9C1CDD40-956E-4454-AC42-F39092A892F0}" sibTransId="{B5AE6F2E-4FAA-462B-9279-A67A4B77C26A}"/>
    <dgm:cxn modelId="{C3B6DC75-CF1C-3C4E-B182-FC63F9371477}" type="presOf" srcId="{8B8F8469-567F-4B3B-8813-7B7213544C62}" destId="{6944A6F9-C8C2-A743-9DB3-9BCC444F07E5}" srcOrd="0" destOrd="0" presId="urn:microsoft.com/office/officeart/2005/8/layout/list1"/>
    <dgm:cxn modelId="{C44F0D7C-70D6-6B46-9B1E-0CCD42AF9020}" type="presOf" srcId="{5F467720-3158-4DA2-99B1-7BF05535F2CE}" destId="{A33CD8C7-6623-104F-BA02-D25FC9E1E87D}" srcOrd="0" destOrd="0" presId="urn:microsoft.com/office/officeart/2005/8/layout/list1"/>
    <dgm:cxn modelId="{4C10AA9E-5EF1-44F0-BA34-841EB6B25685}" srcId="{5F467720-3158-4DA2-99B1-7BF05535F2CE}" destId="{E1D30584-AA35-486E-8A6B-153E95814A6E}" srcOrd="3" destOrd="0" parTransId="{865C9F8C-E864-4A08-B00A-997C3F3B7B71}" sibTransId="{7DA43E77-4C60-42B2-B7A8-A4B20A15F13D}"/>
    <dgm:cxn modelId="{0897C9BE-C13A-F04E-8EFA-662DE1DC1C3E}" type="presOf" srcId="{6135DCD9-A91D-4D53-BF09-22D63330E4CF}" destId="{186FD964-1F87-AC4C-B6DA-4C9044D69899}" srcOrd="0" destOrd="0" presId="urn:microsoft.com/office/officeart/2005/8/layout/list1"/>
    <dgm:cxn modelId="{4ECFB5BF-B4C6-4279-8123-BFB68AC0D7CD}" srcId="{5F467720-3158-4DA2-99B1-7BF05535F2CE}" destId="{6135DCD9-A91D-4D53-BF09-22D63330E4CF}" srcOrd="2" destOrd="0" parTransId="{DB3B669E-6FCB-4CB7-A380-73C577CD4A85}" sibTransId="{B8DA315B-13FA-4A84-8C09-F49CCF9ADB8E}"/>
    <dgm:cxn modelId="{BAE3E0C3-2E09-E540-8DFE-BBE939E34C4D}" type="presOf" srcId="{E1D30584-AA35-486E-8A6B-153E95814A6E}" destId="{F47A6DBB-75DD-4841-8BD1-BD9FBDE585AE}" srcOrd="0" destOrd="0" presId="urn:microsoft.com/office/officeart/2005/8/layout/list1"/>
    <dgm:cxn modelId="{717AF2D0-1FBB-43C2-AA68-3520B67C8718}" srcId="{5F467720-3158-4DA2-99B1-7BF05535F2CE}" destId="{8B8F8469-567F-4B3B-8813-7B7213544C62}" srcOrd="1" destOrd="0" parTransId="{6E26ECD3-A082-4A1A-BC49-5B8C282037FD}" sibTransId="{FB009763-059B-44DA-B166-4BFF9358AD23}"/>
    <dgm:cxn modelId="{479A8EF9-8BD0-584B-A12F-DF1C626B6D4E}" type="presOf" srcId="{FBF730C7-526F-4391-8BFD-4310F85E03C0}" destId="{7B92820D-5B48-EA4B-B1E3-E52DCF345067}" srcOrd="1" destOrd="0" presId="urn:microsoft.com/office/officeart/2005/8/layout/list1"/>
    <dgm:cxn modelId="{08DC7F74-FC10-154C-979A-5BA3F95D0FF0}" type="presParOf" srcId="{A33CD8C7-6623-104F-BA02-D25FC9E1E87D}" destId="{D3CA1E89-7D67-1741-8099-64B9751E2DE7}" srcOrd="0" destOrd="0" presId="urn:microsoft.com/office/officeart/2005/8/layout/list1"/>
    <dgm:cxn modelId="{3AA65154-5648-594D-9087-93822AA3A457}" type="presParOf" srcId="{D3CA1E89-7D67-1741-8099-64B9751E2DE7}" destId="{D5B99E5C-E989-3547-9FCA-1EEE4A3CE499}" srcOrd="0" destOrd="0" presId="urn:microsoft.com/office/officeart/2005/8/layout/list1"/>
    <dgm:cxn modelId="{48EDCFC0-AFDB-2C4C-AE37-E2F304C37C17}" type="presParOf" srcId="{D3CA1E89-7D67-1741-8099-64B9751E2DE7}" destId="{7B92820D-5B48-EA4B-B1E3-E52DCF345067}" srcOrd="1" destOrd="0" presId="urn:microsoft.com/office/officeart/2005/8/layout/list1"/>
    <dgm:cxn modelId="{32922A95-1010-2C42-A38C-2A511874AA53}" type="presParOf" srcId="{A33CD8C7-6623-104F-BA02-D25FC9E1E87D}" destId="{036A5054-F010-E64D-9199-23B63656BA15}" srcOrd="1" destOrd="0" presId="urn:microsoft.com/office/officeart/2005/8/layout/list1"/>
    <dgm:cxn modelId="{FA67E60E-0E61-B947-BFCF-BD003EC54ABB}" type="presParOf" srcId="{A33CD8C7-6623-104F-BA02-D25FC9E1E87D}" destId="{52C1F60B-9820-1F42-9843-52CDEE5B5CF0}" srcOrd="2" destOrd="0" presId="urn:microsoft.com/office/officeart/2005/8/layout/list1"/>
    <dgm:cxn modelId="{23CAA98A-C185-9646-B125-81A0E8632A2A}" type="presParOf" srcId="{A33CD8C7-6623-104F-BA02-D25FC9E1E87D}" destId="{E257FCA3-FC01-554F-915D-D2D98628DB2B}" srcOrd="3" destOrd="0" presId="urn:microsoft.com/office/officeart/2005/8/layout/list1"/>
    <dgm:cxn modelId="{C36C50BA-29A8-1845-850F-A64473603805}" type="presParOf" srcId="{A33CD8C7-6623-104F-BA02-D25FC9E1E87D}" destId="{CF88181B-11B8-0944-9CAF-BFBA847C272E}" srcOrd="4" destOrd="0" presId="urn:microsoft.com/office/officeart/2005/8/layout/list1"/>
    <dgm:cxn modelId="{0EFEDB39-CED3-344D-9725-091BCB2369E3}" type="presParOf" srcId="{CF88181B-11B8-0944-9CAF-BFBA847C272E}" destId="{6944A6F9-C8C2-A743-9DB3-9BCC444F07E5}" srcOrd="0" destOrd="0" presId="urn:microsoft.com/office/officeart/2005/8/layout/list1"/>
    <dgm:cxn modelId="{DE44A4F4-29DF-0A42-A400-230448D5DD7C}" type="presParOf" srcId="{CF88181B-11B8-0944-9CAF-BFBA847C272E}" destId="{44BE7FD8-72AC-7449-84F5-8B8FB18C43F3}" srcOrd="1" destOrd="0" presId="urn:microsoft.com/office/officeart/2005/8/layout/list1"/>
    <dgm:cxn modelId="{C685D568-A1F5-E249-8229-85B21D11B653}" type="presParOf" srcId="{A33CD8C7-6623-104F-BA02-D25FC9E1E87D}" destId="{48F64029-7021-6C46-B792-7812035AAD8C}" srcOrd="5" destOrd="0" presId="urn:microsoft.com/office/officeart/2005/8/layout/list1"/>
    <dgm:cxn modelId="{98CC9496-79FD-EE42-AEA7-51B666A5A7BC}" type="presParOf" srcId="{A33CD8C7-6623-104F-BA02-D25FC9E1E87D}" destId="{E2277836-6FF0-7045-B391-DF599DED60D4}" srcOrd="6" destOrd="0" presId="urn:microsoft.com/office/officeart/2005/8/layout/list1"/>
    <dgm:cxn modelId="{9CC71F02-3801-3946-8681-5427DBF3BF23}" type="presParOf" srcId="{A33CD8C7-6623-104F-BA02-D25FC9E1E87D}" destId="{3F694F83-1D9E-874F-BA23-856E8CFE491D}" srcOrd="7" destOrd="0" presId="urn:microsoft.com/office/officeart/2005/8/layout/list1"/>
    <dgm:cxn modelId="{ABEB04C7-D2BA-9447-A520-FE99D162F948}" type="presParOf" srcId="{A33CD8C7-6623-104F-BA02-D25FC9E1E87D}" destId="{0EA6DD6B-4133-F347-8A26-B6BEE9F83CF1}" srcOrd="8" destOrd="0" presId="urn:microsoft.com/office/officeart/2005/8/layout/list1"/>
    <dgm:cxn modelId="{C764949E-4DC8-6E42-B90E-75F708B1DE53}" type="presParOf" srcId="{0EA6DD6B-4133-F347-8A26-B6BEE9F83CF1}" destId="{186FD964-1F87-AC4C-B6DA-4C9044D69899}" srcOrd="0" destOrd="0" presId="urn:microsoft.com/office/officeart/2005/8/layout/list1"/>
    <dgm:cxn modelId="{16A74CDC-6359-2B45-8ABC-57475DF10394}" type="presParOf" srcId="{0EA6DD6B-4133-F347-8A26-B6BEE9F83CF1}" destId="{ED40B84E-7B87-F047-BF9A-3BEF44CCC92F}" srcOrd="1" destOrd="0" presId="urn:microsoft.com/office/officeart/2005/8/layout/list1"/>
    <dgm:cxn modelId="{6741FBFA-4497-1640-B30F-2B01FF54D2AA}" type="presParOf" srcId="{A33CD8C7-6623-104F-BA02-D25FC9E1E87D}" destId="{31CEDDCB-57F6-0E4F-AAA6-9C28C9365999}" srcOrd="9" destOrd="0" presId="urn:microsoft.com/office/officeart/2005/8/layout/list1"/>
    <dgm:cxn modelId="{CBF76E8F-0831-864B-A442-4970F5BD4E9D}" type="presParOf" srcId="{A33CD8C7-6623-104F-BA02-D25FC9E1E87D}" destId="{DA93C1DB-1074-A643-BE2E-2CBFFBF113DB}" srcOrd="10" destOrd="0" presId="urn:microsoft.com/office/officeart/2005/8/layout/list1"/>
    <dgm:cxn modelId="{B0E58B48-AC61-D647-BFCF-771C9ADD2FF6}" type="presParOf" srcId="{A33CD8C7-6623-104F-BA02-D25FC9E1E87D}" destId="{4F5B25FF-92E7-A541-96D8-832AE05FC51A}" srcOrd="11" destOrd="0" presId="urn:microsoft.com/office/officeart/2005/8/layout/list1"/>
    <dgm:cxn modelId="{ADD89BFB-8EAB-A940-BA34-87A468BB7DDC}" type="presParOf" srcId="{A33CD8C7-6623-104F-BA02-D25FC9E1E87D}" destId="{DFB52E1C-548A-6544-BDE2-32312B5CEE55}" srcOrd="12" destOrd="0" presId="urn:microsoft.com/office/officeart/2005/8/layout/list1"/>
    <dgm:cxn modelId="{D9BB606D-8AED-3041-A00E-A807D3AF6D33}" type="presParOf" srcId="{DFB52E1C-548A-6544-BDE2-32312B5CEE55}" destId="{F47A6DBB-75DD-4841-8BD1-BD9FBDE585AE}" srcOrd="0" destOrd="0" presId="urn:microsoft.com/office/officeart/2005/8/layout/list1"/>
    <dgm:cxn modelId="{00CC5178-0959-C84C-BB3F-81621E293B08}" type="presParOf" srcId="{DFB52E1C-548A-6544-BDE2-32312B5CEE55}" destId="{6A34C911-A1B2-1A4D-9EBA-DC8BF3755977}" srcOrd="1" destOrd="0" presId="urn:microsoft.com/office/officeart/2005/8/layout/list1"/>
    <dgm:cxn modelId="{918F2FB4-1AAD-B54A-9739-FEAA41AE084F}" type="presParOf" srcId="{A33CD8C7-6623-104F-BA02-D25FC9E1E87D}" destId="{FD68C00B-2771-414F-8674-88A8D033B089}" srcOrd="13" destOrd="0" presId="urn:microsoft.com/office/officeart/2005/8/layout/list1"/>
    <dgm:cxn modelId="{D212E775-9100-E54F-BB1A-C2F167FD48CB}" type="presParOf" srcId="{A33CD8C7-6623-104F-BA02-D25FC9E1E87D}" destId="{7B6BEC45-4CA7-B945-AE55-A7270D6027F0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2ED61E8-1615-461D-BE07-CC0DB3EEA46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68DF24C-A2ED-4B47-8DA7-1749B0F2691B}">
      <dgm:prSet/>
      <dgm:spPr/>
      <dgm:t>
        <a:bodyPr/>
        <a:lstStyle/>
        <a:p>
          <a:r>
            <a:rPr lang="en-AU"/>
            <a:t>Akhenaten's reign was characterized by </a:t>
          </a:r>
          <a:r>
            <a:rPr lang="en-AU" b="1" i="1" u="sng"/>
            <a:t>significant construction projects </a:t>
          </a:r>
          <a:endParaRPr lang="en-US"/>
        </a:p>
      </dgm:t>
    </dgm:pt>
    <dgm:pt modelId="{68E0397D-3B4B-4D8B-B0F1-469831600477}" type="parTrans" cxnId="{2A301A29-8A5E-401A-AF3D-528343FD2C90}">
      <dgm:prSet/>
      <dgm:spPr/>
      <dgm:t>
        <a:bodyPr/>
        <a:lstStyle/>
        <a:p>
          <a:endParaRPr lang="en-US"/>
        </a:p>
      </dgm:t>
    </dgm:pt>
    <dgm:pt modelId="{0F4B9DC6-D766-4E22-A6C9-DE07F61549D1}" type="sibTrans" cxnId="{2A301A29-8A5E-401A-AF3D-528343FD2C90}">
      <dgm:prSet/>
      <dgm:spPr/>
      <dgm:t>
        <a:bodyPr/>
        <a:lstStyle/>
        <a:p>
          <a:endParaRPr lang="en-US"/>
        </a:p>
      </dgm:t>
    </dgm:pt>
    <dgm:pt modelId="{E66FB8BF-BF73-45F9-8EF0-F5A305264E9B}">
      <dgm:prSet/>
      <dgm:spPr/>
      <dgm:t>
        <a:bodyPr/>
        <a:lstStyle/>
        <a:p>
          <a:r>
            <a:rPr lang="en-AU"/>
            <a:t>Projects aimed at </a:t>
          </a:r>
          <a:r>
            <a:rPr lang="en-AU" b="1" i="1" u="sng"/>
            <a:t>promoting his religious reforms </a:t>
          </a:r>
          <a:r>
            <a:rPr lang="en-AU"/>
            <a:t>and </a:t>
          </a:r>
          <a:r>
            <a:rPr lang="en-AU" b="1" i="1" u="sng"/>
            <a:t>solidifying his authority</a:t>
          </a:r>
          <a:r>
            <a:rPr lang="en-AU"/>
            <a:t>.</a:t>
          </a:r>
          <a:endParaRPr lang="en-US"/>
        </a:p>
      </dgm:t>
    </dgm:pt>
    <dgm:pt modelId="{CADAC07F-B198-4B91-8630-BDBF184A3AA8}" type="parTrans" cxnId="{FDFAD09C-D41D-4928-B538-A18952EB27F9}">
      <dgm:prSet/>
      <dgm:spPr/>
      <dgm:t>
        <a:bodyPr/>
        <a:lstStyle/>
        <a:p>
          <a:endParaRPr lang="en-US"/>
        </a:p>
      </dgm:t>
    </dgm:pt>
    <dgm:pt modelId="{5447F01A-07FC-4675-8B39-7A09469684D1}" type="sibTrans" cxnId="{FDFAD09C-D41D-4928-B538-A18952EB27F9}">
      <dgm:prSet/>
      <dgm:spPr/>
      <dgm:t>
        <a:bodyPr/>
        <a:lstStyle/>
        <a:p>
          <a:endParaRPr lang="en-US"/>
        </a:p>
      </dgm:t>
    </dgm:pt>
    <dgm:pt modelId="{5388AC55-60C3-465F-BF36-34AC28A3F158}">
      <dgm:prSet/>
      <dgm:spPr/>
      <dgm:t>
        <a:bodyPr/>
        <a:lstStyle/>
        <a:p>
          <a:r>
            <a:rPr lang="en-AU"/>
            <a:t>These projects included: </a:t>
          </a:r>
          <a:endParaRPr lang="en-US"/>
        </a:p>
      </dgm:t>
    </dgm:pt>
    <dgm:pt modelId="{5839C4A7-80E2-4752-8B68-7BFE209A1EA9}" type="parTrans" cxnId="{A34ADD97-2D3C-4B90-B30C-A39FB2E66EEC}">
      <dgm:prSet/>
      <dgm:spPr/>
      <dgm:t>
        <a:bodyPr/>
        <a:lstStyle/>
        <a:p>
          <a:endParaRPr lang="en-US"/>
        </a:p>
      </dgm:t>
    </dgm:pt>
    <dgm:pt modelId="{37F4ADDF-8E94-4613-AFF4-2B7B99105424}" type="sibTrans" cxnId="{A34ADD97-2D3C-4B90-B30C-A39FB2E66EEC}">
      <dgm:prSet/>
      <dgm:spPr/>
      <dgm:t>
        <a:bodyPr/>
        <a:lstStyle/>
        <a:p>
          <a:endParaRPr lang="en-US"/>
        </a:p>
      </dgm:t>
    </dgm:pt>
    <dgm:pt modelId="{6BDE2A4D-743E-4C7A-A396-70EB104F7BAB}">
      <dgm:prSet/>
      <dgm:spPr/>
      <dgm:t>
        <a:bodyPr/>
        <a:lstStyle/>
        <a:p>
          <a:r>
            <a:rPr lang="en-AU"/>
            <a:t>construction of temples and monuments dedicated to the Aten, the new solar deity introduced by Akhenaten.</a:t>
          </a:r>
          <a:endParaRPr lang="en-US"/>
        </a:p>
      </dgm:t>
    </dgm:pt>
    <dgm:pt modelId="{742157D2-2BDB-42CB-B1D9-E07D61FE4937}" type="parTrans" cxnId="{5C2C65BA-A015-491A-AAEA-69235C003B0C}">
      <dgm:prSet/>
      <dgm:spPr/>
      <dgm:t>
        <a:bodyPr/>
        <a:lstStyle/>
        <a:p>
          <a:endParaRPr lang="en-US"/>
        </a:p>
      </dgm:t>
    </dgm:pt>
    <dgm:pt modelId="{98A5C20E-D217-4D04-B288-14A897353E72}" type="sibTrans" cxnId="{5C2C65BA-A015-491A-AAEA-69235C003B0C}">
      <dgm:prSet/>
      <dgm:spPr/>
      <dgm:t>
        <a:bodyPr/>
        <a:lstStyle/>
        <a:p>
          <a:endParaRPr lang="en-US"/>
        </a:p>
      </dgm:t>
    </dgm:pt>
    <dgm:pt modelId="{8D374C5B-5110-0F4C-9D77-4F7D81008233}" type="pres">
      <dgm:prSet presAssocID="{72ED61E8-1615-461D-BE07-CC0DB3EEA467}" presName="linear" presStyleCnt="0">
        <dgm:presLayoutVars>
          <dgm:animLvl val="lvl"/>
          <dgm:resizeHandles val="exact"/>
        </dgm:presLayoutVars>
      </dgm:prSet>
      <dgm:spPr/>
    </dgm:pt>
    <dgm:pt modelId="{199575AC-9675-D043-845F-9BBACCF1F801}" type="pres">
      <dgm:prSet presAssocID="{668DF24C-A2ED-4B47-8DA7-1749B0F2691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D1184DB-4AAB-754D-B80C-0D47F2BFB576}" type="pres">
      <dgm:prSet presAssocID="{0F4B9DC6-D766-4E22-A6C9-DE07F61549D1}" presName="spacer" presStyleCnt="0"/>
      <dgm:spPr/>
    </dgm:pt>
    <dgm:pt modelId="{41A8FEA7-F812-374E-9271-5E58E2584642}" type="pres">
      <dgm:prSet presAssocID="{E66FB8BF-BF73-45F9-8EF0-F5A305264E9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70F2052-0792-B843-AAC5-202E86F583C8}" type="pres">
      <dgm:prSet presAssocID="{5447F01A-07FC-4675-8B39-7A09469684D1}" presName="spacer" presStyleCnt="0"/>
      <dgm:spPr/>
    </dgm:pt>
    <dgm:pt modelId="{7ACF301C-A59C-0749-9E58-F94E820A07D4}" type="pres">
      <dgm:prSet presAssocID="{5388AC55-60C3-465F-BF36-34AC28A3F15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8B9D871-DB0F-1040-99AF-8D516B017F5B}" type="pres">
      <dgm:prSet presAssocID="{5388AC55-60C3-465F-BF36-34AC28A3F15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A301A29-8A5E-401A-AF3D-528343FD2C90}" srcId="{72ED61E8-1615-461D-BE07-CC0DB3EEA467}" destId="{668DF24C-A2ED-4B47-8DA7-1749B0F2691B}" srcOrd="0" destOrd="0" parTransId="{68E0397D-3B4B-4D8B-B0F1-469831600477}" sibTransId="{0F4B9DC6-D766-4E22-A6C9-DE07F61549D1}"/>
    <dgm:cxn modelId="{D48DDD4A-2F5E-644F-B74D-1305CC408B66}" type="presOf" srcId="{6BDE2A4D-743E-4C7A-A396-70EB104F7BAB}" destId="{48B9D871-DB0F-1040-99AF-8D516B017F5B}" srcOrd="0" destOrd="0" presId="urn:microsoft.com/office/officeart/2005/8/layout/vList2"/>
    <dgm:cxn modelId="{B627CA57-F99E-854E-8416-603177CC2335}" type="presOf" srcId="{668DF24C-A2ED-4B47-8DA7-1749B0F2691B}" destId="{199575AC-9675-D043-845F-9BBACCF1F801}" srcOrd="0" destOrd="0" presId="urn:microsoft.com/office/officeart/2005/8/layout/vList2"/>
    <dgm:cxn modelId="{FA8A7673-9B92-C045-949A-D667B5206E92}" type="presOf" srcId="{E66FB8BF-BF73-45F9-8EF0-F5A305264E9B}" destId="{41A8FEA7-F812-374E-9271-5E58E2584642}" srcOrd="0" destOrd="0" presId="urn:microsoft.com/office/officeart/2005/8/layout/vList2"/>
    <dgm:cxn modelId="{A34ADD97-2D3C-4B90-B30C-A39FB2E66EEC}" srcId="{72ED61E8-1615-461D-BE07-CC0DB3EEA467}" destId="{5388AC55-60C3-465F-BF36-34AC28A3F158}" srcOrd="2" destOrd="0" parTransId="{5839C4A7-80E2-4752-8B68-7BFE209A1EA9}" sibTransId="{37F4ADDF-8E94-4613-AFF4-2B7B99105424}"/>
    <dgm:cxn modelId="{FDFAD09C-D41D-4928-B538-A18952EB27F9}" srcId="{72ED61E8-1615-461D-BE07-CC0DB3EEA467}" destId="{E66FB8BF-BF73-45F9-8EF0-F5A305264E9B}" srcOrd="1" destOrd="0" parTransId="{CADAC07F-B198-4B91-8630-BDBF184A3AA8}" sibTransId="{5447F01A-07FC-4675-8B39-7A09469684D1}"/>
    <dgm:cxn modelId="{5C2C65BA-A015-491A-AAEA-69235C003B0C}" srcId="{5388AC55-60C3-465F-BF36-34AC28A3F158}" destId="{6BDE2A4D-743E-4C7A-A396-70EB104F7BAB}" srcOrd="0" destOrd="0" parTransId="{742157D2-2BDB-42CB-B1D9-E07D61FE4937}" sibTransId="{98A5C20E-D217-4D04-B288-14A897353E72}"/>
    <dgm:cxn modelId="{09951FF0-FCEE-0F48-91C5-15BAC972C408}" type="presOf" srcId="{72ED61E8-1615-461D-BE07-CC0DB3EEA467}" destId="{8D374C5B-5110-0F4C-9D77-4F7D81008233}" srcOrd="0" destOrd="0" presId="urn:microsoft.com/office/officeart/2005/8/layout/vList2"/>
    <dgm:cxn modelId="{44038BF6-58EB-B94B-8B39-82B05B06D842}" type="presOf" srcId="{5388AC55-60C3-465F-BF36-34AC28A3F158}" destId="{7ACF301C-A59C-0749-9E58-F94E820A07D4}" srcOrd="0" destOrd="0" presId="urn:microsoft.com/office/officeart/2005/8/layout/vList2"/>
    <dgm:cxn modelId="{98C7AF23-CFB2-8F47-87E7-ECD5D3F86B73}" type="presParOf" srcId="{8D374C5B-5110-0F4C-9D77-4F7D81008233}" destId="{199575AC-9675-D043-845F-9BBACCF1F801}" srcOrd="0" destOrd="0" presId="urn:microsoft.com/office/officeart/2005/8/layout/vList2"/>
    <dgm:cxn modelId="{B7714D68-9F50-8E42-9095-1FA21B44FDA6}" type="presParOf" srcId="{8D374C5B-5110-0F4C-9D77-4F7D81008233}" destId="{BD1184DB-4AAB-754D-B80C-0D47F2BFB576}" srcOrd="1" destOrd="0" presId="urn:microsoft.com/office/officeart/2005/8/layout/vList2"/>
    <dgm:cxn modelId="{FAC529C2-73E9-1F47-B425-470AE8BAB75A}" type="presParOf" srcId="{8D374C5B-5110-0F4C-9D77-4F7D81008233}" destId="{41A8FEA7-F812-374E-9271-5E58E2584642}" srcOrd="2" destOrd="0" presId="urn:microsoft.com/office/officeart/2005/8/layout/vList2"/>
    <dgm:cxn modelId="{A9CE53F5-610C-CD47-A6A8-CCC8E25E1DB9}" type="presParOf" srcId="{8D374C5B-5110-0F4C-9D77-4F7D81008233}" destId="{770F2052-0792-B843-AAC5-202E86F583C8}" srcOrd="3" destOrd="0" presId="urn:microsoft.com/office/officeart/2005/8/layout/vList2"/>
    <dgm:cxn modelId="{6D32747F-B458-574C-B488-A3ED5ABFD3CF}" type="presParOf" srcId="{8D374C5B-5110-0F4C-9D77-4F7D81008233}" destId="{7ACF301C-A59C-0749-9E58-F94E820A07D4}" srcOrd="4" destOrd="0" presId="urn:microsoft.com/office/officeart/2005/8/layout/vList2"/>
    <dgm:cxn modelId="{355878EC-8FDD-8344-821A-059DCD55CD15}" type="presParOf" srcId="{8D374C5B-5110-0F4C-9D77-4F7D81008233}" destId="{48B9D871-DB0F-1040-99AF-8D516B017F5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A1F575F-C6AA-4C0B-AF1B-79B5B6C919B9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13AA09-9B4C-4F92-8CEE-4D145C53F2C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 your essay, you will be required to write 3 TEEL paragraphs based on an essay question.</a:t>
          </a:r>
        </a:p>
      </dgm:t>
    </dgm:pt>
    <dgm:pt modelId="{715879D0-A13E-4AB9-8EC0-FC8F1D2AD7AC}" type="parTrans" cxnId="{DDF9EF94-F4B7-40DA-90A5-79B0D8F7315E}">
      <dgm:prSet/>
      <dgm:spPr/>
      <dgm:t>
        <a:bodyPr/>
        <a:lstStyle/>
        <a:p>
          <a:endParaRPr lang="en-US"/>
        </a:p>
      </dgm:t>
    </dgm:pt>
    <dgm:pt modelId="{550E3A9A-220D-411D-9B05-46E3C6D17516}" type="sibTrans" cxnId="{DDF9EF94-F4B7-40DA-90A5-79B0D8F7315E}">
      <dgm:prSet/>
      <dgm:spPr/>
      <dgm:t>
        <a:bodyPr/>
        <a:lstStyle/>
        <a:p>
          <a:endParaRPr lang="en-US"/>
        </a:p>
      </dgm:t>
    </dgm:pt>
    <dgm:pt modelId="{36552969-C084-4322-98BA-DFF21366D2B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Your TEEL paragraphs must link to the THESIS statement. </a:t>
          </a:r>
        </a:p>
      </dgm:t>
    </dgm:pt>
    <dgm:pt modelId="{A217D243-E4C8-4C80-A573-BD4CAC144C71}" type="parTrans" cxnId="{B86E13CA-684E-40B4-9EA9-71995F0B45A9}">
      <dgm:prSet/>
      <dgm:spPr/>
      <dgm:t>
        <a:bodyPr/>
        <a:lstStyle/>
        <a:p>
          <a:endParaRPr lang="en-US"/>
        </a:p>
      </dgm:t>
    </dgm:pt>
    <dgm:pt modelId="{39E63ADD-FDA8-43D0-B5FD-F42FAAE0B0A2}" type="sibTrans" cxnId="{B86E13CA-684E-40B4-9EA9-71995F0B45A9}">
      <dgm:prSet/>
      <dgm:spPr/>
      <dgm:t>
        <a:bodyPr/>
        <a:lstStyle/>
        <a:p>
          <a:endParaRPr lang="en-US"/>
        </a:p>
      </dgm:t>
    </dgm:pt>
    <dgm:pt modelId="{E46EA0AE-6393-4C14-8D3A-DEE11F5C217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 this activity, we will develop our own thesis statement, plan our paragraph, and write a practice TEEL structured paragraph.</a:t>
          </a:r>
        </a:p>
      </dgm:t>
    </dgm:pt>
    <dgm:pt modelId="{B018D368-F60E-4E41-8BC6-FB0DA660962C}" type="parTrans" cxnId="{5AC30451-1F2C-4C49-981C-8BA0888E51E0}">
      <dgm:prSet/>
      <dgm:spPr/>
      <dgm:t>
        <a:bodyPr/>
        <a:lstStyle/>
        <a:p>
          <a:endParaRPr lang="en-US"/>
        </a:p>
      </dgm:t>
    </dgm:pt>
    <dgm:pt modelId="{8D58AEF7-A9BC-45E1-A0C3-C7BE20D4F777}" type="sibTrans" cxnId="{5AC30451-1F2C-4C49-981C-8BA0888E51E0}">
      <dgm:prSet/>
      <dgm:spPr/>
      <dgm:t>
        <a:bodyPr/>
        <a:lstStyle/>
        <a:p>
          <a:endParaRPr lang="en-US"/>
        </a:p>
      </dgm:t>
    </dgm:pt>
    <dgm:pt modelId="{ED00BC7F-6D17-41A1-ABB6-DFF47FEC8DB4}" type="pres">
      <dgm:prSet presAssocID="{7A1F575F-C6AA-4C0B-AF1B-79B5B6C919B9}" presName="root" presStyleCnt="0">
        <dgm:presLayoutVars>
          <dgm:dir/>
          <dgm:resizeHandles val="exact"/>
        </dgm:presLayoutVars>
      </dgm:prSet>
      <dgm:spPr/>
    </dgm:pt>
    <dgm:pt modelId="{A2729A81-306A-4AB0-A10C-B0B8A38470AD}" type="pres">
      <dgm:prSet presAssocID="{B013AA09-9B4C-4F92-8CEE-4D145C53F2C6}" presName="compNode" presStyleCnt="0"/>
      <dgm:spPr/>
    </dgm:pt>
    <dgm:pt modelId="{ADD25361-DAC5-4574-A71D-F89416182DE5}" type="pres">
      <dgm:prSet presAssocID="{B013AA09-9B4C-4F92-8CEE-4D145C53F2C6}" presName="bgRect" presStyleLbl="bgShp" presStyleIdx="0" presStyleCnt="3"/>
      <dgm:spPr/>
    </dgm:pt>
    <dgm:pt modelId="{C62E1012-C8C1-47CD-B639-B33598B1F898}" type="pres">
      <dgm:prSet presAssocID="{B013AA09-9B4C-4F92-8CEE-4D145C53F2C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otes"/>
        </a:ext>
      </dgm:extLst>
    </dgm:pt>
    <dgm:pt modelId="{A19BFE30-7E47-4882-AC4E-455D569CAF41}" type="pres">
      <dgm:prSet presAssocID="{B013AA09-9B4C-4F92-8CEE-4D145C53F2C6}" presName="spaceRect" presStyleCnt="0"/>
      <dgm:spPr/>
    </dgm:pt>
    <dgm:pt modelId="{B4319526-1714-4D9B-AB1F-233840E2CAA3}" type="pres">
      <dgm:prSet presAssocID="{B013AA09-9B4C-4F92-8CEE-4D145C53F2C6}" presName="parTx" presStyleLbl="revTx" presStyleIdx="0" presStyleCnt="3">
        <dgm:presLayoutVars>
          <dgm:chMax val="0"/>
          <dgm:chPref val="0"/>
        </dgm:presLayoutVars>
      </dgm:prSet>
      <dgm:spPr/>
    </dgm:pt>
    <dgm:pt modelId="{C6B0161E-818F-4BF9-B43F-A3A9DC0053B7}" type="pres">
      <dgm:prSet presAssocID="{550E3A9A-220D-411D-9B05-46E3C6D17516}" presName="sibTrans" presStyleCnt="0"/>
      <dgm:spPr/>
    </dgm:pt>
    <dgm:pt modelId="{BB1206EE-B9AF-446D-8287-CC74E8E65974}" type="pres">
      <dgm:prSet presAssocID="{36552969-C084-4322-98BA-DFF21366D2B0}" presName="compNode" presStyleCnt="0"/>
      <dgm:spPr/>
    </dgm:pt>
    <dgm:pt modelId="{5B05A5AD-7C68-49AE-B4E4-9E245D58E834}" type="pres">
      <dgm:prSet presAssocID="{36552969-C084-4322-98BA-DFF21366D2B0}" presName="bgRect" presStyleLbl="bgShp" presStyleIdx="1" presStyleCnt="3"/>
      <dgm:spPr/>
    </dgm:pt>
    <dgm:pt modelId="{20F630D4-69B4-4510-9400-043DA5296E1D}" type="pres">
      <dgm:prSet presAssocID="{36552969-C084-4322-98BA-DFF21366D2B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FF52DF41-0F96-4AF6-BD84-43B8C6BA1B03}" type="pres">
      <dgm:prSet presAssocID="{36552969-C084-4322-98BA-DFF21366D2B0}" presName="spaceRect" presStyleCnt="0"/>
      <dgm:spPr/>
    </dgm:pt>
    <dgm:pt modelId="{97E186A1-129D-4DC1-9A7E-E945C7C18D84}" type="pres">
      <dgm:prSet presAssocID="{36552969-C084-4322-98BA-DFF21366D2B0}" presName="parTx" presStyleLbl="revTx" presStyleIdx="1" presStyleCnt="3">
        <dgm:presLayoutVars>
          <dgm:chMax val="0"/>
          <dgm:chPref val="0"/>
        </dgm:presLayoutVars>
      </dgm:prSet>
      <dgm:spPr/>
    </dgm:pt>
    <dgm:pt modelId="{D2CAD464-4D75-4EB9-8BCC-3D94526826EA}" type="pres">
      <dgm:prSet presAssocID="{39E63ADD-FDA8-43D0-B5FD-F42FAAE0B0A2}" presName="sibTrans" presStyleCnt="0"/>
      <dgm:spPr/>
    </dgm:pt>
    <dgm:pt modelId="{135CA008-CBB5-4B10-AFFC-E12A65B5A965}" type="pres">
      <dgm:prSet presAssocID="{E46EA0AE-6393-4C14-8D3A-DEE11F5C217D}" presName="compNode" presStyleCnt="0"/>
      <dgm:spPr/>
    </dgm:pt>
    <dgm:pt modelId="{6F67DDB7-B98F-4307-BB13-7BD97BA79EFE}" type="pres">
      <dgm:prSet presAssocID="{E46EA0AE-6393-4C14-8D3A-DEE11F5C217D}" presName="bgRect" presStyleLbl="bgShp" presStyleIdx="2" presStyleCnt="3"/>
      <dgm:spPr/>
    </dgm:pt>
    <dgm:pt modelId="{46A18C73-6F54-4C09-B9E6-FCC9369F77FC}" type="pres">
      <dgm:prSet presAssocID="{E46EA0AE-6393-4C14-8D3A-DEE11F5C217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2EA5FA43-D76F-420D-A0FB-F32E1AF07AA7}" type="pres">
      <dgm:prSet presAssocID="{E46EA0AE-6393-4C14-8D3A-DEE11F5C217D}" presName="spaceRect" presStyleCnt="0"/>
      <dgm:spPr/>
    </dgm:pt>
    <dgm:pt modelId="{9F91997C-29F1-46D6-858D-43FFDFD6F511}" type="pres">
      <dgm:prSet presAssocID="{E46EA0AE-6393-4C14-8D3A-DEE11F5C217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C20CC46-A395-4376-B28F-59B2841915C9}" type="presOf" srcId="{E46EA0AE-6393-4C14-8D3A-DEE11F5C217D}" destId="{9F91997C-29F1-46D6-858D-43FFDFD6F511}" srcOrd="0" destOrd="0" presId="urn:microsoft.com/office/officeart/2018/2/layout/IconVerticalSolidList"/>
    <dgm:cxn modelId="{5AC30451-1F2C-4C49-981C-8BA0888E51E0}" srcId="{7A1F575F-C6AA-4C0B-AF1B-79B5B6C919B9}" destId="{E46EA0AE-6393-4C14-8D3A-DEE11F5C217D}" srcOrd="2" destOrd="0" parTransId="{B018D368-F60E-4E41-8BC6-FB0DA660962C}" sibTransId="{8D58AEF7-A9BC-45E1-A0C3-C7BE20D4F777}"/>
    <dgm:cxn modelId="{DDF9EF94-F4B7-40DA-90A5-79B0D8F7315E}" srcId="{7A1F575F-C6AA-4C0B-AF1B-79B5B6C919B9}" destId="{B013AA09-9B4C-4F92-8CEE-4D145C53F2C6}" srcOrd="0" destOrd="0" parTransId="{715879D0-A13E-4AB9-8EC0-FC8F1D2AD7AC}" sibTransId="{550E3A9A-220D-411D-9B05-46E3C6D17516}"/>
    <dgm:cxn modelId="{47E46695-BFBC-496C-8AB4-60CAB6E562A9}" type="presOf" srcId="{B013AA09-9B4C-4F92-8CEE-4D145C53F2C6}" destId="{B4319526-1714-4D9B-AB1F-233840E2CAA3}" srcOrd="0" destOrd="0" presId="urn:microsoft.com/office/officeart/2018/2/layout/IconVerticalSolidList"/>
    <dgm:cxn modelId="{B86E13CA-684E-40B4-9EA9-71995F0B45A9}" srcId="{7A1F575F-C6AA-4C0B-AF1B-79B5B6C919B9}" destId="{36552969-C084-4322-98BA-DFF21366D2B0}" srcOrd="1" destOrd="0" parTransId="{A217D243-E4C8-4C80-A573-BD4CAC144C71}" sibTransId="{39E63ADD-FDA8-43D0-B5FD-F42FAAE0B0A2}"/>
    <dgm:cxn modelId="{93AB77E8-3CFA-42C5-AB4F-A1E0EC037241}" type="presOf" srcId="{36552969-C084-4322-98BA-DFF21366D2B0}" destId="{97E186A1-129D-4DC1-9A7E-E945C7C18D84}" srcOrd="0" destOrd="0" presId="urn:microsoft.com/office/officeart/2018/2/layout/IconVerticalSolidList"/>
    <dgm:cxn modelId="{D5C9FEEB-73A6-41B4-892C-F95A84B0C293}" type="presOf" srcId="{7A1F575F-C6AA-4C0B-AF1B-79B5B6C919B9}" destId="{ED00BC7F-6D17-41A1-ABB6-DFF47FEC8DB4}" srcOrd="0" destOrd="0" presId="urn:microsoft.com/office/officeart/2018/2/layout/IconVerticalSolidList"/>
    <dgm:cxn modelId="{17948F02-8D38-4DB2-931B-6F1C631FCF9D}" type="presParOf" srcId="{ED00BC7F-6D17-41A1-ABB6-DFF47FEC8DB4}" destId="{A2729A81-306A-4AB0-A10C-B0B8A38470AD}" srcOrd="0" destOrd="0" presId="urn:microsoft.com/office/officeart/2018/2/layout/IconVerticalSolidList"/>
    <dgm:cxn modelId="{5EB48277-DEBA-4ED6-BA7C-D485E3B61B44}" type="presParOf" srcId="{A2729A81-306A-4AB0-A10C-B0B8A38470AD}" destId="{ADD25361-DAC5-4574-A71D-F89416182DE5}" srcOrd="0" destOrd="0" presId="urn:microsoft.com/office/officeart/2018/2/layout/IconVerticalSolidList"/>
    <dgm:cxn modelId="{7D59B4C3-1A9E-4903-9245-13F21B252969}" type="presParOf" srcId="{A2729A81-306A-4AB0-A10C-B0B8A38470AD}" destId="{C62E1012-C8C1-47CD-B639-B33598B1F898}" srcOrd="1" destOrd="0" presId="urn:microsoft.com/office/officeart/2018/2/layout/IconVerticalSolidList"/>
    <dgm:cxn modelId="{F7794480-A6B5-4819-B539-C788A8D1B7B5}" type="presParOf" srcId="{A2729A81-306A-4AB0-A10C-B0B8A38470AD}" destId="{A19BFE30-7E47-4882-AC4E-455D569CAF41}" srcOrd="2" destOrd="0" presId="urn:microsoft.com/office/officeart/2018/2/layout/IconVerticalSolidList"/>
    <dgm:cxn modelId="{DDE83C66-31AC-4640-81B8-5B8D1AFB8FA9}" type="presParOf" srcId="{A2729A81-306A-4AB0-A10C-B0B8A38470AD}" destId="{B4319526-1714-4D9B-AB1F-233840E2CAA3}" srcOrd="3" destOrd="0" presId="urn:microsoft.com/office/officeart/2018/2/layout/IconVerticalSolidList"/>
    <dgm:cxn modelId="{380080AD-05B7-42BC-8CE2-58EA127C8EB3}" type="presParOf" srcId="{ED00BC7F-6D17-41A1-ABB6-DFF47FEC8DB4}" destId="{C6B0161E-818F-4BF9-B43F-A3A9DC0053B7}" srcOrd="1" destOrd="0" presId="urn:microsoft.com/office/officeart/2018/2/layout/IconVerticalSolidList"/>
    <dgm:cxn modelId="{6454171B-924A-44C7-9F94-B43071AAB32C}" type="presParOf" srcId="{ED00BC7F-6D17-41A1-ABB6-DFF47FEC8DB4}" destId="{BB1206EE-B9AF-446D-8287-CC74E8E65974}" srcOrd="2" destOrd="0" presId="urn:microsoft.com/office/officeart/2018/2/layout/IconVerticalSolidList"/>
    <dgm:cxn modelId="{F2440ABD-A66C-4FDD-9C15-6D1ECAE64B01}" type="presParOf" srcId="{BB1206EE-B9AF-446D-8287-CC74E8E65974}" destId="{5B05A5AD-7C68-49AE-B4E4-9E245D58E834}" srcOrd="0" destOrd="0" presId="urn:microsoft.com/office/officeart/2018/2/layout/IconVerticalSolidList"/>
    <dgm:cxn modelId="{D9E9CA4E-A796-41C6-8F96-508ABEACADD5}" type="presParOf" srcId="{BB1206EE-B9AF-446D-8287-CC74E8E65974}" destId="{20F630D4-69B4-4510-9400-043DA5296E1D}" srcOrd="1" destOrd="0" presId="urn:microsoft.com/office/officeart/2018/2/layout/IconVerticalSolidList"/>
    <dgm:cxn modelId="{BC043747-21FD-4F2B-ADAB-0C429BE8B964}" type="presParOf" srcId="{BB1206EE-B9AF-446D-8287-CC74E8E65974}" destId="{FF52DF41-0F96-4AF6-BD84-43B8C6BA1B03}" srcOrd="2" destOrd="0" presId="urn:microsoft.com/office/officeart/2018/2/layout/IconVerticalSolidList"/>
    <dgm:cxn modelId="{20C60ECE-1397-4543-8DBC-2AD1BC820C04}" type="presParOf" srcId="{BB1206EE-B9AF-446D-8287-CC74E8E65974}" destId="{97E186A1-129D-4DC1-9A7E-E945C7C18D84}" srcOrd="3" destOrd="0" presId="urn:microsoft.com/office/officeart/2018/2/layout/IconVerticalSolidList"/>
    <dgm:cxn modelId="{79C2B1C0-C4EE-44A7-ADD4-28709488FAE2}" type="presParOf" srcId="{ED00BC7F-6D17-41A1-ABB6-DFF47FEC8DB4}" destId="{D2CAD464-4D75-4EB9-8BCC-3D94526826EA}" srcOrd="3" destOrd="0" presId="urn:microsoft.com/office/officeart/2018/2/layout/IconVerticalSolidList"/>
    <dgm:cxn modelId="{4312A126-0328-41CE-9727-8B119B9CB149}" type="presParOf" srcId="{ED00BC7F-6D17-41A1-ABB6-DFF47FEC8DB4}" destId="{135CA008-CBB5-4B10-AFFC-E12A65B5A965}" srcOrd="4" destOrd="0" presId="urn:microsoft.com/office/officeart/2018/2/layout/IconVerticalSolidList"/>
    <dgm:cxn modelId="{61412BCD-67F8-4C05-BBD5-E3FDB380B847}" type="presParOf" srcId="{135CA008-CBB5-4B10-AFFC-E12A65B5A965}" destId="{6F67DDB7-B98F-4307-BB13-7BD97BA79EFE}" srcOrd="0" destOrd="0" presId="urn:microsoft.com/office/officeart/2018/2/layout/IconVerticalSolidList"/>
    <dgm:cxn modelId="{ABEA9809-7E28-4DCF-A8F1-527AE890C043}" type="presParOf" srcId="{135CA008-CBB5-4B10-AFFC-E12A65B5A965}" destId="{46A18C73-6F54-4C09-B9E6-FCC9369F77FC}" srcOrd="1" destOrd="0" presId="urn:microsoft.com/office/officeart/2018/2/layout/IconVerticalSolidList"/>
    <dgm:cxn modelId="{671733BD-23BE-4F3D-9A74-48B9B90479A9}" type="presParOf" srcId="{135CA008-CBB5-4B10-AFFC-E12A65B5A965}" destId="{2EA5FA43-D76F-420D-A0FB-F32E1AF07AA7}" srcOrd="2" destOrd="0" presId="urn:microsoft.com/office/officeart/2018/2/layout/IconVerticalSolidList"/>
    <dgm:cxn modelId="{834A276F-86F1-4D53-B70B-A47E3F913CC1}" type="presParOf" srcId="{135CA008-CBB5-4B10-AFFC-E12A65B5A965}" destId="{9F91997C-29F1-46D6-858D-43FFDFD6F51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C1F60B-9820-1F42-9843-52CDEE5B5CF0}">
      <dsp:nvSpPr>
        <dsp:cNvPr id="0" name=""/>
        <dsp:cNvSpPr/>
      </dsp:nvSpPr>
      <dsp:spPr>
        <a:xfrm>
          <a:off x="0" y="399960"/>
          <a:ext cx="10058399" cy="554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92820D-5B48-EA4B-B1E3-E52DCF345067}">
      <dsp:nvSpPr>
        <dsp:cNvPr id="0" name=""/>
        <dsp:cNvSpPr/>
      </dsp:nvSpPr>
      <dsp:spPr>
        <a:xfrm>
          <a:off x="502920" y="75240"/>
          <a:ext cx="7040880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/>
            <a:t>Pylon Gateway</a:t>
          </a:r>
          <a:endParaRPr lang="en-US" sz="2200" kern="1200"/>
        </a:p>
      </dsp:txBody>
      <dsp:txXfrm>
        <a:off x="534623" y="106943"/>
        <a:ext cx="6977474" cy="586034"/>
      </dsp:txXfrm>
    </dsp:sp>
    <dsp:sp modelId="{E2277836-6FF0-7045-B391-DF599DED60D4}">
      <dsp:nvSpPr>
        <dsp:cNvPr id="0" name=""/>
        <dsp:cNvSpPr/>
      </dsp:nvSpPr>
      <dsp:spPr>
        <a:xfrm>
          <a:off x="0" y="1397880"/>
          <a:ext cx="10058399" cy="554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BE7FD8-72AC-7449-84F5-8B8FB18C43F3}">
      <dsp:nvSpPr>
        <dsp:cNvPr id="0" name=""/>
        <dsp:cNvSpPr/>
      </dsp:nvSpPr>
      <dsp:spPr>
        <a:xfrm>
          <a:off x="502920" y="1073160"/>
          <a:ext cx="7040880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/>
            <a:t>Karnak</a:t>
          </a:r>
          <a:endParaRPr lang="en-US" sz="2200" kern="1200"/>
        </a:p>
      </dsp:txBody>
      <dsp:txXfrm>
        <a:off x="534623" y="1104863"/>
        <a:ext cx="6977474" cy="586034"/>
      </dsp:txXfrm>
    </dsp:sp>
    <dsp:sp modelId="{DA93C1DB-1074-A643-BE2E-2CBFFBF113DB}">
      <dsp:nvSpPr>
        <dsp:cNvPr id="0" name=""/>
        <dsp:cNvSpPr/>
      </dsp:nvSpPr>
      <dsp:spPr>
        <a:xfrm>
          <a:off x="0" y="2395800"/>
          <a:ext cx="10058399" cy="554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40B84E-7B87-F047-BF9A-3BEF44CCC92F}">
      <dsp:nvSpPr>
        <dsp:cNvPr id="0" name=""/>
        <dsp:cNvSpPr/>
      </dsp:nvSpPr>
      <dsp:spPr>
        <a:xfrm>
          <a:off x="502920" y="2071080"/>
          <a:ext cx="7040880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/>
            <a:t>Temple of Amun</a:t>
          </a:r>
          <a:endParaRPr lang="en-US" sz="2200" kern="1200"/>
        </a:p>
      </dsp:txBody>
      <dsp:txXfrm>
        <a:off x="534623" y="2102783"/>
        <a:ext cx="6977474" cy="586034"/>
      </dsp:txXfrm>
    </dsp:sp>
    <dsp:sp modelId="{7B6BEC45-4CA7-B945-AE55-A7270D6027F0}">
      <dsp:nvSpPr>
        <dsp:cNvPr id="0" name=""/>
        <dsp:cNvSpPr/>
      </dsp:nvSpPr>
      <dsp:spPr>
        <a:xfrm>
          <a:off x="0" y="3393720"/>
          <a:ext cx="10058399" cy="554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34C911-A1B2-1A4D-9EBA-DC8BF3755977}">
      <dsp:nvSpPr>
        <dsp:cNvPr id="0" name=""/>
        <dsp:cNvSpPr/>
      </dsp:nvSpPr>
      <dsp:spPr>
        <a:xfrm>
          <a:off x="502920" y="3069000"/>
          <a:ext cx="7040880" cy="6494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/>
            <a:t>Inscription</a:t>
          </a:r>
          <a:endParaRPr lang="en-US" sz="2200" kern="1200"/>
        </a:p>
      </dsp:txBody>
      <dsp:txXfrm>
        <a:off x="534623" y="3100703"/>
        <a:ext cx="6977474" cy="5860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9575AC-9675-D043-845F-9BBACCF1F801}">
      <dsp:nvSpPr>
        <dsp:cNvPr id="0" name=""/>
        <dsp:cNvSpPr/>
      </dsp:nvSpPr>
      <dsp:spPr>
        <a:xfrm>
          <a:off x="0" y="71326"/>
          <a:ext cx="10058399" cy="10328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Akhenaten's reign was characterized by </a:t>
          </a:r>
          <a:r>
            <a:rPr lang="en-AU" sz="2600" b="1" i="1" u="sng" kern="1200"/>
            <a:t>significant construction projects </a:t>
          </a:r>
          <a:endParaRPr lang="en-US" sz="2600" kern="1200"/>
        </a:p>
      </dsp:txBody>
      <dsp:txXfrm>
        <a:off x="50420" y="121746"/>
        <a:ext cx="9957559" cy="932014"/>
      </dsp:txXfrm>
    </dsp:sp>
    <dsp:sp modelId="{41A8FEA7-F812-374E-9271-5E58E2584642}">
      <dsp:nvSpPr>
        <dsp:cNvPr id="0" name=""/>
        <dsp:cNvSpPr/>
      </dsp:nvSpPr>
      <dsp:spPr>
        <a:xfrm>
          <a:off x="0" y="1179060"/>
          <a:ext cx="10058399" cy="10328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Projects aimed at </a:t>
          </a:r>
          <a:r>
            <a:rPr lang="en-AU" sz="2600" b="1" i="1" u="sng" kern="1200"/>
            <a:t>promoting his religious reforms </a:t>
          </a:r>
          <a:r>
            <a:rPr lang="en-AU" sz="2600" kern="1200"/>
            <a:t>and </a:t>
          </a:r>
          <a:r>
            <a:rPr lang="en-AU" sz="2600" b="1" i="1" u="sng" kern="1200"/>
            <a:t>solidifying his authority</a:t>
          </a:r>
          <a:r>
            <a:rPr lang="en-AU" sz="2600" kern="1200"/>
            <a:t>.</a:t>
          </a:r>
          <a:endParaRPr lang="en-US" sz="2600" kern="1200"/>
        </a:p>
      </dsp:txBody>
      <dsp:txXfrm>
        <a:off x="50420" y="1229480"/>
        <a:ext cx="9957559" cy="932014"/>
      </dsp:txXfrm>
    </dsp:sp>
    <dsp:sp modelId="{7ACF301C-A59C-0749-9E58-F94E820A07D4}">
      <dsp:nvSpPr>
        <dsp:cNvPr id="0" name=""/>
        <dsp:cNvSpPr/>
      </dsp:nvSpPr>
      <dsp:spPr>
        <a:xfrm>
          <a:off x="0" y="2286794"/>
          <a:ext cx="10058399" cy="10328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These projects included: </a:t>
          </a:r>
          <a:endParaRPr lang="en-US" sz="2600" kern="1200"/>
        </a:p>
      </dsp:txBody>
      <dsp:txXfrm>
        <a:off x="50420" y="2337214"/>
        <a:ext cx="9957559" cy="932014"/>
      </dsp:txXfrm>
    </dsp:sp>
    <dsp:sp modelId="{48B9D871-DB0F-1040-99AF-8D516B017F5B}">
      <dsp:nvSpPr>
        <dsp:cNvPr id="0" name=""/>
        <dsp:cNvSpPr/>
      </dsp:nvSpPr>
      <dsp:spPr>
        <a:xfrm>
          <a:off x="0" y="3319648"/>
          <a:ext cx="10058399" cy="6323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354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2000" kern="1200"/>
            <a:t>construction of temples and monuments dedicated to the Aten, the new solar deity introduced by Akhenaten.</a:t>
          </a:r>
          <a:endParaRPr lang="en-US" sz="2000" kern="1200"/>
        </a:p>
      </dsp:txBody>
      <dsp:txXfrm>
        <a:off x="0" y="3319648"/>
        <a:ext cx="10058399" cy="6323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D25361-DAC5-4574-A71D-F89416182DE5}">
      <dsp:nvSpPr>
        <dsp:cNvPr id="0" name=""/>
        <dsp:cNvSpPr/>
      </dsp:nvSpPr>
      <dsp:spPr>
        <a:xfrm>
          <a:off x="0" y="491"/>
          <a:ext cx="10058399" cy="114925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2E1012-C8C1-47CD-B639-B33598B1F898}">
      <dsp:nvSpPr>
        <dsp:cNvPr id="0" name=""/>
        <dsp:cNvSpPr/>
      </dsp:nvSpPr>
      <dsp:spPr>
        <a:xfrm>
          <a:off x="347648" y="259072"/>
          <a:ext cx="632087" cy="6320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19526-1714-4D9B-AB1F-233840E2CAA3}">
      <dsp:nvSpPr>
        <dsp:cNvPr id="0" name=""/>
        <dsp:cNvSpPr/>
      </dsp:nvSpPr>
      <dsp:spPr>
        <a:xfrm>
          <a:off x="1327384" y="491"/>
          <a:ext cx="8731015" cy="114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29" tIns="121629" rIns="121629" bIns="12162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 your essay, you will be required to write 3 TEEL paragraphs based on an essay question.</a:t>
          </a:r>
        </a:p>
      </dsp:txBody>
      <dsp:txXfrm>
        <a:off x="1327384" y="491"/>
        <a:ext cx="8731015" cy="1149250"/>
      </dsp:txXfrm>
    </dsp:sp>
    <dsp:sp modelId="{5B05A5AD-7C68-49AE-B4E4-9E245D58E834}">
      <dsp:nvSpPr>
        <dsp:cNvPr id="0" name=""/>
        <dsp:cNvSpPr/>
      </dsp:nvSpPr>
      <dsp:spPr>
        <a:xfrm>
          <a:off x="0" y="1437054"/>
          <a:ext cx="10058399" cy="114925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F630D4-69B4-4510-9400-043DA5296E1D}">
      <dsp:nvSpPr>
        <dsp:cNvPr id="0" name=""/>
        <dsp:cNvSpPr/>
      </dsp:nvSpPr>
      <dsp:spPr>
        <a:xfrm>
          <a:off x="347648" y="1695636"/>
          <a:ext cx="632087" cy="6320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E186A1-129D-4DC1-9A7E-E945C7C18D84}">
      <dsp:nvSpPr>
        <dsp:cNvPr id="0" name=""/>
        <dsp:cNvSpPr/>
      </dsp:nvSpPr>
      <dsp:spPr>
        <a:xfrm>
          <a:off x="1327384" y="1437054"/>
          <a:ext cx="8731015" cy="114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29" tIns="121629" rIns="121629" bIns="12162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Your TEEL paragraphs must link to the THESIS statement. </a:t>
          </a:r>
        </a:p>
      </dsp:txBody>
      <dsp:txXfrm>
        <a:off x="1327384" y="1437054"/>
        <a:ext cx="8731015" cy="1149250"/>
      </dsp:txXfrm>
    </dsp:sp>
    <dsp:sp modelId="{6F67DDB7-B98F-4307-BB13-7BD97BA79EFE}">
      <dsp:nvSpPr>
        <dsp:cNvPr id="0" name=""/>
        <dsp:cNvSpPr/>
      </dsp:nvSpPr>
      <dsp:spPr>
        <a:xfrm>
          <a:off x="0" y="2873618"/>
          <a:ext cx="10058399" cy="114925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A18C73-6F54-4C09-B9E6-FCC9369F77FC}">
      <dsp:nvSpPr>
        <dsp:cNvPr id="0" name=""/>
        <dsp:cNvSpPr/>
      </dsp:nvSpPr>
      <dsp:spPr>
        <a:xfrm>
          <a:off x="347648" y="3132199"/>
          <a:ext cx="632087" cy="6320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91997C-29F1-46D6-858D-43FFDFD6F511}">
      <dsp:nvSpPr>
        <dsp:cNvPr id="0" name=""/>
        <dsp:cNvSpPr/>
      </dsp:nvSpPr>
      <dsp:spPr>
        <a:xfrm>
          <a:off x="1327384" y="2873618"/>
          <a:ext cx="8731015" cy="1149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29" tIns="121629" rIns="121629" bIns="12162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 this activity, we will develop our own thesis statement, plan our paragraph, and write a practice TEEL structured paragraph.</a:t>
          </a:r>
        </a:p>
      </dsp:txBody>
      <dsp:txXfrm>
        <a:off x="1327384" y="2873618"/>
        <a:ext cx="8731015" cy="1149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4AADA8-1C22-1342-B0A2-1277E07A1132}" type="datetimeFigureOut">
              <a:rPr lang="en-US" smtClean="0"/>
              <a:t>6/11/24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8E9CBE-103D-614D-933D-6F8E197DB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434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IV =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036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IV =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20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IV =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74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IV =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494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6/11/24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6/11/24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6/11/24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6/11/24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6/11/24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6/11/24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6/11/24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6/11/24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062692C-9F3F-6047-A805-C164951700F5}" type="datetimeFigureOut">
              <a:rPr lang="en-US" smtClean="0"/>
              <a:t>6/11/24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6/11/24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062692C-9F3F-6047-A805-C164951700F5}" type="datetimeFigureOut">
              <a:rPr lang="en-US" smtClean="0"/>
              <a:t>6/11/24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0136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E75F8FC7-2268-462F-AFF6-A4A975C34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7400" dirty="0"/>
              <a:t>Immediate Changes</a:t>
            </a:r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BEF45B32-FB97-49CC-B778-CA7CF87BE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9D1C364C-8702-4ED9-9D23-41CDB2982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7EE051E9-6C07-4FBB-B4F7-EDF8DDEA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982397-4434-23FE-9A4C-A71869EC5254}"/>
              </a:ext>
            </a:extLst>
          </p:cNvPr>
          <p:cNvSpPr txBox="1"/>
          <p:nvPr/>
        </p:nvSpPr>
        <p:spPr>
          <a:xfrm>
            <a:off x="6729999" y="4398898"/>
            <a:ext cx="43669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dirty="0"/>
              <a:t>GOAL/S:  </a:t>
            </a:r>
            <a:r>
              <a:rPr lang="en-US" sz="2800" i="1" dirty="0">
                <a:solidFill>
                  <a:schemeClr val="accent6"/>
                </a:solidFill>
              </a:rPr>
              <a:t>Identify</a:t>
            </a:r>
            <a:r>
              <a:rPr lang="en-US" sz="2800" dirty="0">
                <a:solidFill>
                  <a:schemeClr val="accent6"/>
                </a:solidFill>
              </a:rPr>
              <a:t> the </a:t>
            </a:r>
            <a:r>
              <a:rPr lang="en-AU" sz="2800" dirty="0">
                <a:solidFill>
                  <a:schemeClr val="accent6"/>
                </a:solidFill>
              </a:rPr>
              <a:t>immediate Changes and the Pylon Gateway at Karnak</a:t>
            </a:r>
            <a:endParaRPr lang="en-US" sz="2800" dirty="0">
              <a:solidFill>
                <a:schemeClr val="accent6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41627" y="6453741"/>
            <a:ext cx="4829101" cy="37311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Week 10, Lesson 3</a:t>
            </a:r>
          </a:p>
        </p:txBody>
      </p:sp>
      <p:pic>
        <p:nvPicPr>
          <p:cNvPr id="4" name="Picture 2" descr="King Amenhotep IV &quot;Akhenaten&quot; Facts | Amenhotep IV History | Akhenaten Tomb">
            <a:extLst>
              <a:ext uri="{FF2B5EF4-FFF2-40B4-BE49-F238E27FC236}">
                <a16:creationId xmlns:a16="http://schemas.microsoft.com/office/drawing/2014/main" id="{7A2F170B-DC73-FE46-21D0-27224B0F0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4" r="24909"/>
          <a:stretch/>
        </p:blipFill>
        <p:spPr bwMode="auto">
          <a:xfrm>
            <a:off x="1002234" y="1553377"/>
            <a:ext cx="5391799" cy="4520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196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31" name="Rectangle 5130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7EAE137-5140-FFB2-1565-321482F196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3" r="440" b="1"/>
          <a:stretch/>
        </p:blipFill>
        <p:spPr bwMode="auto"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Karnak Temple in Luxor Egypt | Travel To Egypt">
            <a:extLst>
              <a:ext uri="{FF2B5EF4-FFF2-40B4-BE49-F238E27FC236}">
                <a16:creationId xmlns:a16="http://schemas.microsoft.com/office/drawing/2014/main" id="{5A57495B-8B15-5178-3049-625997599B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08" b="20833"/>
          <a:stretch/>
        </p:blipFill>
        <p:spPr bwMode="auto"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26EC18DD-FA05-A62B-6D97-A993332A52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06" r="6239"/>
          <a:stretch/>
        </p:blipFill>
        <p:spPr bwMode="auto">
          <a:xfrm>
            <a:off x="20" y="10"/>
            <a:ext cx="7503091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770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238C3-12A5-3355-9CF5-ACDA02883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Religious and Political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BFF06-B8B7-8A5B-29B4-F8E59DEBD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The construction of new temples and monuments dedicated to the Aten, including the pylon gateway at Karnak, played a </a:t>
            </a:r>
            <a:r>
              <a:rPr lang="en-AU" b="1" i="1" u="sng" dirty="0">
                <a:solidFill>
                  <a:schemeClr val="accent6"/>
                </a:solidFill>
              </a:rPr>
              <a:t>crucial role in supporting Akhenaten's religious reforms</a:t>
            </a:r>
            <a:r>
              <a:rPr lang="en-AU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These new religious structures served as </a:t>
            </a:r>
            <a:r>
              <a:rPr lang="en-AU" b="1" i="1" u="sng" dirty="0">
                <a:solidFill>
                  <a:schemeClr val="accent6"/>
                </a:solidFill>
              </a:rPr>
              <a:t>focal points for the worship of the Aten </a:t>
            </a:r>
            <a:r>
              <a:rPr lang="en-AU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 Helped to </a:t>
            </a:r>
            <a:r>
              <a:rPr lang="en-AU" b="1" i="1" u="sng" dirty="0">
                <a:solidFill>
                  <a:schemeClr val="accent6"/>
                </a:solidFill>
              </a:rPr>
              <a:t>spread the ideology of monotheism </a:t>
            </a:r>
            <a:r>
              <a:rPr lang="en-AU" dirty="0"/>
              <a:t>throughout Egypt.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The emphasis on the worship of the Aten and the </a:t>
            </a:r>
            <a:r>
              <a:rPr lang="en-AU" b="1" i="1" u="sng" dirty="0">
                <a:solidFill>
                  <a:schemeClr val="accent6"/>
                </a:solidFill>
              </a:rPr>
              <a:t>reduction of the influence of traditional gods</a:t>
            </a:r>
            <a:r>
              <a:rPr lang="en-AU" dirty="0"/>
              <a:t>, such as Amun, also had significant </a:t>
            </a:r>
            <a:r>
              <a:rPr lang="en-AU" b="1" i="1" u="sng" dirty="0">
                <a:solidFill>
                  <a:schemeClr val="accent6"/>
                </a:solidFill>
              </a:rPr>
              <a:t>political implications</a:t>
            </a:r>
            <a:r>
              <a:rPr lang="en-AU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By </a:t>
            </a:r>
            <a:r>
              <a:rPr lang="en-AU" b="1" i="1" u="sng" dirty="0">
                <a:solidFill>
                  <a:schemeClr val="accent6"/>
                </a:solidFill>
              </a:rPr>
              <a:t>centralising religious authority </a:t>
            </a:r>
            <a:r>
              <a:rPr lang="en-AU" dirty="0"/>
              <a:t>around the Aten and </a:t>
            </a:r>
            <a:r>
              <a:rPr lang="en-AU" b="1" i="1" u="sng" dirty="0">
                <a:solidFill>
                  <a:schemeClr val="accent6"/>
                </a:solidFill>
              </a:rPr>
              <a:t>diminishing the power of the priesthood </a:t>
            </a:r>
            <a:r>
              <a:rPr lang="en-AU" dirty="0"/>
              <a:t>of Amun, </a:t>
            </a:r>
            <a:r>
              <a:rPr lang="en-AU" b="1" i="1" u="sng" dirty="0">
                <a:solidFill>
                  <a:schemeClr val="accent6"/>
                </a:solidFill>
              </a:rPr>
              <a:t>Akhenaten was able to consolidate his own authority </a:t>
            </a:r>
            <a:r>
              <a:rPr lang="en-AU" dirty="0"/>
              <a:t>as both a religious and political leader.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569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3A81-E837-20CD-BE26-E63EFAE4E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ACTIVITY – TEEL Paragraph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161F884-9329-035F-8C71-C2F8C6C9250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25330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D675B-6AAB-497D-C59C-8259E5EBA4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 do, We do, You do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7CA7FC-13B9-EC3D-2B15-8822E702EE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6"/>
                </a:solidFill>
              </a:rPr>
              <a:t>What does this mean?</a:t>
            </a:r>
          </a:p>
        </p:txBody>
      </p:sp>
    </p:spTree>
    <p:extLst>
      <p:ext uri="{BB962C8B-B14F-4D97-AF65-F5344CB8AC3E}">
        <p14:creationId xmlns:p14="http://schemas.microsoft.com/office/powerpoint/2010/main" val="4250638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8D075-760D-39F7-DA87-4795B11A5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Essay Planning – Thesis Statement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3ED55-0D74-C83E-0063-5706A8131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b="1" u="sng" dirty="0"/>
              <a:t>Evaluate the impacts of Akhenaten’s immediate changes at Karnak.</a:t>
            </a:r>
          </a:p>
          <a:p>
            <a:pPr algn="ctr"/>
            <a:endParaRPr lang="en-US" b="1" u="sng" dirty="0"/>
          </a:p>
          <a:p>
            <a:endParaRPr lang="en-US" dirty="0"/>
          </a:p>
          <a:p>
            <a:r>
              <a:rPr lang="en-US" dirty="0"/>
              <a:t>Thesis Statement: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F73C98-EE59-5690-FCD1-9326B96ED559}"/>
              </a:ext>
            </a:extLst>
          </p:cNvPr>
          <p:cNvSpPr txBox="1"/>
          <p:nvPr/>
        </p:nvSpPr>
        <p:spPr>
          <a:xfrm>
            <a:off x="10561320" y="13716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6"/>
                </a:solidFill>
              </a:rPr>
              <a:t>I DO </a:t>
            </a:r>
          </a:p>
        </p:txBody>
      </p:sp>
    </p:spTree>
    <p:extLst>
      <p:ext uri="{BB962C8B-B14F-4D97-AF65-F5344CB8AC3E}">
        <p14:creationId xmlns:p14="http://schemas.microsoft.com/office/powerpoint/2010/main" val="3317411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8D075-760D-39F7-DA87-4795B11A5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Essay Planning – Body Paragraphs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3ED55-0D74-C83E-0063-5706A8131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b="1" u="sng" dirty="0"/>
              <a:t>Evaluate the impacts of Akhenaten’s immediate changes at Karnak.</a:t>
            </a:r>
          </a:p>
          <a:p>
            <a:pPr algn="ctr"/>
            <a:endParaRPr lang="en-US" b="1" u="sng" dirty="0"/>
          </a:p>
          <a:p>
            <a:endParaRPr lang="en-US" dirty="0"/>
          </a:p>
          <a:p>
            <a:r>
              <a:rPr lang="en-US" dirty="0"/>
              <a:t>Thesis Statement: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F73C98-EE59-5690-FCD1-9326B96ED559}"/>
              </a:ext>
            </a:extLst>
          </p:cNvPr>
          <p:cNvSpPr txBox="1"/>
          <p:nvPr/>
        </p:nvSpPr>
        <p:spPr>
          <a:xfrm>
            <a:off x="10561320" y="13716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6"/>
                </a:solidFill>
              </a:rPr>
              <a:t>I DO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8A48AC-7A7C-82B9-8483-216BC2575982}"/>
              </a:ext>
            </a:extLst>
          </p:cNvPr>
          <p:cNvSpPr/>
          <p:nvPr/>
        </p:nvSpPr>
        <p:spPr>
          <a:xfrm>
            <a:off x="6355080" y="2457450"/>
            <a:ext cx="4800600" cy="10629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1.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112EB8-B040-E0F0-C789-5151AD8D8A43}"/>
              </a:ext>
            </a:extLst>
          </p:cNvPr>
          <p:cNvSpPr/>
          <p:nvPr/>
        </p:nvSpPr>
        <p:spPr>
          <a:xfrm>
            <a:off x="6355080" y="3631777"/>
            <a:ext cx="4800600" cy="10629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E32FD5-8290-61B1-348A-46240ACCCB33}"/>
              </a:ext>
            </a:extLst>
          </p:cNvPr>
          <p:cNvSpPr/>
          <p:nvPr/>
        </p:nvSpPr>
        <p:spPr>
          <a:xfrm>
            <a:off x="6355080" y="4806104"/>
            <a:ext cx="4800600" cy="10629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2499756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8D075-760D-39F7-DA87-4795B11A5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Essay Planning – Body Paragraph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3ED55-0D74-C83E-0063-5706A8131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b="1" u="sng" dirty="0"/>
              <a:t>Evaluate the impacts of Akhenaten’s immediate changes at Karnak.</a:t>
            </a:r>
          </a:p>
          <a:p>
            <a:pPr algn="ctr"/>
            <a:endParaRPr lang="en-US" b="1" u="sng" dirty="0"/>
          </a:p>
          <a:p>
            <a:endParaRPr lang="en-US" dirty="0"/>
          </a:p>
          <a:p>
            <a:r>
              <a:rPr lang="en-US" dirty="0"/>
              <a:t>Thesis Statement: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F73C98-EE59-5690-FCD1-9326B96ED559}"/>
              </a:ext>
            </a:extLst>
          </p:cNvPr>
          <p:cNvSpPr txBox="1"/>
          <p:nvPr/>
        </p:nvSpPr>
        <p:spPr>
          <a:xfrm>
            <a:off x="10561320" y="13716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6"/>
                </a:solidFill>
              </a:rPr>
              <a:t>I DO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071953-8A5B-0D73-B1C2-0BC22D560E6D}"/>
              </a:ext>
            </a:extLst>
          </p:cNvPr>
          <p:cNvSpPr txBox="1"/>
          <p:nvPr/>
        </p:nvSpPr>
        <p:spPr>
          <a:xfrm>
            <a:off x="5303520" y="2423160"/>
            <a:ext cx="6629400" cy="369331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BODY PARAGRAPH ONE PLANNING: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9118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8D075-760D-39F7-DA87-4795B11A5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Essay Planning – Writing a TEEL paragraph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3ED55-0D74-C83E-0063-5706A8131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b="1" u="sng" dirty="0"/>
              <a:t>Evaluate the impacts of Akhenaten’s immediate changes at Karnak.</a:t>
            </a:r>
          </a:p>
          <a:p>
            <a:pPr algn="ctr"/>
            <a:endParaRPr lang="en-US" b="1" u="sng" dirty="0"/>
          </a:p>
          <a:p>
            <a:endParaRPr lang="en-US" dirty="0"/>
          </a:p>
          <a:p>
            <a:r>
              <a:rPr lang="en-US" dirty="0"/>
              <a:t>Thesis Statement: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F73C98-EE59-5690-FCD1-9326B96ED559}"/>
              </a:ext>
            </a:extLst>
          </p:cNvPr>
          <p:cNvSpPr txBox="1"/>
          <p:nvPr/>
        </p:nvSpPr>
        <p:spPr>
          <a:xfrm>
            <a:off x="10561320" y="13716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6"/>
                </a:solidFill>
              </a:rPr>
              <a:t>I DO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071953-8A5B-0D73-B1C2-0BC22D560E6D}"/>
              </a:ext>
            </a:extLst>
          </p:cNvPr>
          <p:cNvSpPr txBox="1"/>
          <p:nvPr/>
        </p:nvSpPr>
        <p:spPr>
          <a:xfrm>
            <a:off x="5303520" y="2423160"/>
            <a:ext cx="6629400" cy="369331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BODY PARAGRAPH 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645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5FD70-16B9-F08C-4BB8-3337277D68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681839-F1A1-D294-8ECC-1C7EBA8C38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Write a teel paragraph based on the question</a:t>
            </a:r>
          </a:p>
        </p:txBody>
      </p:sp>
    </p:spTree>
    <p:extLst>
      <p:ext uri="{BB962C8B-B14F-4D97-AF65-F5344CB8AC3E}">
        <p14:creationId xmlns:p14="http://schemas.microsoft.com/office/powerpoint/2010/main" val="3710538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54CE3AD-C754-4F1E-A76F-1EDDF7179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57897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81B4ED-9576-F58C-B2EF-49568DA9E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877" y="643467"/>
            <a:ext cx="3467569" cy="5571066"/>
          </a:xfrm>
        </p:spPr>
        <p:txBody>
          <a:bodyPr anchor="ctr"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Today’s Lesson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38B743-4443-4735-BFC2-B514F6409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578973" y="0"/>
            <a:ext cx="761302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0A304-3D57-88B1-71C8-1AF390802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4206" y="643467"/>
            <a:ext cx="6104288" cy="5571065"/>
          </a:xfrm>
        </p:spPr>
        <p:txBody>
          <a:bodyPr anchor="ctr">
            <a:normAutofit/>
          </a:bodyPr>
          <a:lstStyle/>
          <a:p>
            <a:pPr algn="ctr"/>
            <a:r>
              <a:rPr lang="en-AU" sz="3600" dirty="0">
                <a:solidFill>
                  <a:srgbClr val="FFFFFF"/>
                </a:solidFill>
              </a:rPr>
              <a:t>The </a:t>
            </a:r>
            <a:r>
              <a:rPr lang="en-AU" sz="3600" u="sng" dirty="0">
                <a:solidFill>
                  <a:srgbClr val="FFFFFF"/>
                </a:solidFill>
              </a:rPr>
              <a:t>immediate architectural and religious changes </a:t>
            </a:r>
            <a:r>
              <a:rPr lang="en-AU" sz="3600" dirty="0">
                <a:solidFill>
                  <a:srgbClr val="FFFFFF"/>
                </a:solidFill>
              </a:rPr>
              <a:t>during the early years of Akhenaten's reign, focusing on the construction of the pylon gateway at Karnak.</a:t>
            </a:r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679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CB646-E61D-6911-9166-6B1ADA9B7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Terms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D113F75-A8E2-9991-DF02-02D93D97D95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0243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40B7D-F0D5-1A6E-46FF-1107E4ED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Pylon Gateway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7D7794C-12D3-E004-18E4-A56D9CA7B5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67400" y="2305618"/>
            <a:ext cx="4548601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AU" sz="2800" dirty="0"/>
              <a:t>A monumental </a:t>
            </a:r>
            <a:r>
              <a:rPr lang="en-AU" sz="2800" b="1" i="1" u="sng" dirty="0">
                <a:solidFill>
                  <a:schemeClr val="accent6"/>
                </a:solidFill>
              </a:rPr>
              <a:t>entrance</a:t>
            </a:r>
            <a:r>
              <a:rPr lang="en-AU" sz="2800" dirty="0"/>
              <a:t> to an Egyptian temple complex, typically consisting of two large towers flanking a central doorway.</a:t>
            </a:r>
            <a:endParaRPr kumimoji="0" lang="en-US" altLang="en-US" sz="32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9B4D70E-C8E1-6D36-73B8-B4BB82EEDA4A}"/>
              </a:ext>
            </a:extLst>
          </p:cNvPr>
          <p:cNvCxnSpPr/>
          <p:nvPr/>
        </p:nvCxnSpPr>
        <p:spPr>
          <a:xfrm>
            <a:off x="6096000" y="1978795"/>
            <a:ext cx="0" cy="2900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F3EB03F-1735-6B92-745C-FC7F2A472818}"/>
              </a:ext>
            </a:extLst>
          </p:cNvPr>
          <p:cNvCxnSpPr>
            <a:cxnSpLocks/>
          </p:cNvCxnSpPr>
          <p:nvPr/>
        </p:nvCxnSpPr>
        <p:spPr>
          <a:xfrm flipH="1">
            <a:off x="1267400" y="5156791"/>
            <a:ext cx="10215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266D53D-9173-66DD-A387-51CCA1685168}"/>
              </a:ext>
            </a:extLst>
          </p:cNvPr>
          <p:cNvSpPr txBox="1"/>
          <p:nvPr/>
        </p:nvSpPr>
        <p:spPr>
          <a:xfrm>
            <a:off x="9983972" y="127591"/>
            <a:ext cx="193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KEY TERM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8AE596-6976-061E-F3E5-F604A21CD4B0}"/>
              </a:ext>
            </a:extLst>
          </p:cNvPr>
          <p:cNvSpPr txBox="1"/>
          <p:nvPr/>
        </p:nvSpPr>
        <p:spPr>
          <a:xfrm>
            <a:off x="3117466" y="5314334"/>
            <a:ext cx="6018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i="1" dirty="0"/>
              <a:t>WRITE THIS DOWN</a:t>
            </a:r>
            <a:endParaRPr lang="en-US" b="1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6" name="Picture 2" descr="What is a pylon? A pylon is a sloping entrance wall in Ancient Egyptian  times. The word is also used for many sloping structures such as  electricity pylons.">
            <a:extLst>
              <a:ext uri="{FF2B5EF4-FFF2-40B4-BE49-F238E27FC236}">
                <a16:creationId xmlns:a16="http://schemas.microsoft.com/office/drawing/2014/main" id="{21338936-F42E-72E1-E843-0B57AC6F74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5"/>
          <a:stretch/>
        </p:blipFill>
        <p:spPr bwMode="auto">
          <a:xfrm>
            <a:off x="6329682" y="1978795"/>
            <a:ext cx="4825998" cy="2843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592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40B7D-F0D5-1A6E-46FF-1107E4ED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Karnak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7D7794C-12D3-E004-18E4-A56D9CA7B5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67400" y="2151730"/>
            <a:ext cx="4548601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AU" sz="3200" dirty="0"/>
              <a:t>A vast temple complex located near the modern city of </a:t>
            </a:r>
            <a:r>
              <a:rPr lang="en-AU" sz="3200" b="1" i="1" u="sng" dirty="0">
                <a:solidFill>
                  <a:schemeClr val="accent6"/>
                </a:solidFill>
              </a:rPr>
              <a:t>Luxor in Egypt</a:t>
            </a:r>
            <a:r>
              <a:rPr lang="en-AU" sz="3200" dirty="0"/>
              <a:t>, dedicated primarily to the god </a:t>
            </a:r>
            <a:r>
              <a:rPr lang="en-AU" sz="3200" b="1" i="1" u="sng" dirty="0">
                <a:solidFill>
                  <a:schemeClr val="accent6"/>
                </a:solidFill>
              </a:rPr>
              <a:t>Amun</a:t>
            </a:r>
            <a:endParaRPr kumimoji="0" lang="en-US" altLang="en-US" sz="4000" b="1" i="1" u="sng" strike="noStrike" cap="none" normalizeH="0" baseline="0" dirty="0">
              <a:ln>
                <a:noFill/>
              </a:ln>
              <a:solidFill>
                <a:schemeClr val="accent6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9B4D70E-C8E1-6D36-73B8-B4BB82EEDA4A}"/>
              </a:ext>
            </a:extLst>
          </p:cNvPr>
          <p:cNvCxnSpPr/>
          <p:nvPr/>
        </p:nvCxnSpPr>
        <p:spPr>
          <a:xfrm>
            <a:off x="6096000" y="1978795"/>
            <a:ext cx="0" cy="2900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F3EB03F-1735-6B92-745C-FC7F2A472818}"/>
              </a:ext>
            </a:extLst>
          </p:cNvPr>
          <p:cNvCxnSpPr>
            <a:cxnSpLocks/>
          </p:cNvCxnSpPr>
          <p:nvPr/>
        </p:nvCxnSpPr>
        <p:spPr>
          <a:xfrm flipH="1">
            <a:off x="1267400" y="5156791"/>
            <a:ext cx="10215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266D53D-9173-66DD-A387-51CCA1685168}"/>
              </a:ext>
            </a:extLst>
          </p:cNvPr>
          <p:cNvSpPr txBox="1"/>
          <p:nvPr/>
        </p:nvSpPr>
        <p:spPr>
          <a:xfrm>
            <a:off x="9983972" y="127591"/>
            <a:ext cx="193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KEY TERM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8AE596-6976-061E-F3E5-F604A21CD4B0}"/>
              </a:ext>
            </a:extLst>
          </p:cNvPr>
          <p:cNvSpPr txBox="1"/>
          <p:nvPr/>
        </p:nvSpPr>
        <p:spPr>
          <a:xfrm>
            <a:off x="3117466" y="5314334"/>
            <a:ext cx="6018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i="1" dirty="0"/>
              <a:t>WRITE THIS DOWN</a:t>
            </a:r>
            <a:endParaRPr lang="en-US" b="1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50" name="Picture 2" descr="Karnak | Definition, History, Temple, &amp; Map | Britannica">
            <a:extLst>
              <a:ext uri="{FF2B5EF4-FFF2-40B4-BE49-F238E27FC236}">
                <a16:creationId xmlns:a16="http://schemas.microsoft.com/office/drawing/2014/main" id="{6FFB4E86-2638-3DC2-A207-32A9024141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199" y="1863678"/>
            <a:ext cx="4548602" cy="3166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772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40B7D-F0D5-1A6E-46FF-1107E4ED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Temple of Amun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7D7794C-12D3-E004-18E4-A56D9CA7B5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67400" y="2274841"/>
            <a:ext cx="454860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AU" sz="3600" dirty="0"/>
              <a:t>The </a:t>
            </a:r>
            <a:r>
              <a:rPr lang="en-AU" sz="3600" b="1" i="1" u="sng" dirty="0">
                <a:solidFill>
                  <a:schemeClr val="accent6"/>
                </a:solidFill>
              </a:rPr>
              <a:t>main temple within the Karnak complex</a:t>
            </a:r>
            <a:r>
              <a:rPr lang="en-AU" sz="3600" dirty="0"/>
              <a:t>, dedicated to the god Amun.</a:t>
            </a:r>
            <a:endParaRPr kumimoji="0" lang="en-US" altLang="en-US" sz="4800" b="1" i="1" u="sng" strike="noStrike" cap="none" normalizeH="0" baseline="0" dirty="0">
              <a:ln>
                <a:noFill/>
              </a:ln>
              <a:solidFill>
                <a:schemeClr val="accent6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9B4D70E-C8E1-6D36-73B8-B4BB82EEDA4A}"/>
              </a:ext>
            </a:extLst>
          </p:cNvPr>
          <p:cNvCxnSpPr/>
          <p:nvPr/>
        </p:nvCxnSpPr>
        <p:spPr>
          <a:xfrm>
            <a:off x="6096000" y="1978795"/>
            <a:ext cx="0" cy="2900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F3EB03F-1735-6B92-745C-FC7F2A472818}"/>
              </a:ext>
            </a:extLst>
          </p:cNvPr>
          <p:cNvCxnSpPr>
            <a:cxnSpLocks/>
          </p:cNvCxnSpPr>
          <p:nvPr/>
        </p:nvCxnSpPr>
        <p:spPr>
          <a:xfrm flipH="1">
            <a:off x="1267400" y="5156791"/>
            <a:ext cx="10215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266D53D-9173-66DD-A387-51CCA1685168}"/>
              </a:ext>
            </a:extLst>
          </p:cNvPr>
          <p:cNvSpPr txBox="1"/>
          <p:nvPr/>
        </p:nvSpPr>
        <p:spPr>
          <a:xfrm>
            <a:off x="9983972" y="127591"/>
            <a:ext cx="193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KEY TERM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8AE596-6976-061E-F3E5-F604A21CD4B0}"/>
              </a:ext>
            </a:extLst>
          </p:cNvPr>
          <p:cNvSpPr txBox="1"/>
          <p:nvPr/>
        </p:nvSpPr>
        <p:spPr>
          <a:xfrm>
            <a:off x="3117466" y="5314334"/>
            <a:ext cx="6018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i="1" dirty="0"/>
              <a:t>WRITE THIS DOWN</a:t>
            </a:r>
            <a:endParaRPr lang="en-US" b="1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076" name="Picture 4" descr="Karnak, Karnak Temple, Karnak Temple Egypt">
            <a:extLst>
              <a:ext uri="{FF2B5EF4-FFF2-40B4-BE49-F238E27FC236}">
                <a16:creationId xmlns:a16="http://schemas.microsoft.com/office/drawing/2014/main" id="{CC3C9902-AC58-3494-D5BA-40E2FDC56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573" y="1783082"/>
            <a:ext cx="3227079" cy="333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2754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40B7D-F0D5-1A6E-46FF-1107E4ED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Inscription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7D7794C-12D3-E004-18E4-A56D9CA7B5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67400" y="2151731"/>
            <a:ext cx="4548601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AU" sz="3200" dirty="0"/>
              <a:t>Writing or carving on a surface, such as stone, that provides information or commemorates an event.</a:t>
            </a:r>
            <a:endParaRPr kumimoji="0" lang="en-US" altLang="en-US" sz="4800" b="1" i="1" u="sng" strike="noStrike" cap="none" normalizeH="0" baseline="0" dirty="0">
              <a:ln>
                <a:noFill/>
              </a:ln>
              <a:solidFill>
                <a:schemeClr val="accent6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9B4D70E-C8E1-6D36-73B8-B4BB82EEDA4A}"/>
              </a:ext>
            </a:extLst>
          </p:cNvPr>
          <p:cNvCxnSpPr/>
          <p:nvPr/>
        </p:nvCxnSpPr>
        <p:spPr>
          <a:xfrm>
            <a:off x="6096000" y="1978795"/>
            <a:ext cx="0" cy="2900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F3EB03F-1735-6B92-745C-FC7F2A472818}"/>
              </a:ext>
            </a:extLst>
          </p:cNvPr>
          <p:cNvCxnSpPr>
            <a:cxnSpLocks/>
          </p:cNvCxnSpPr>
          <p:nvPr/>
        </p:nvCxnSpPr>
        <p:spPr>
          <a:xfrm flipH="1">
            <a:off x="1267400" y="5156791"/>
            <a:ext cx="10215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266D53D-9173-66DD-A387-51CCA1685168}"/>
              </a:ext>
            </a:extLst>
          </p:cNvPr>
          <p:cNvSpPr txBox="1"/>
          <p:nvPr/>
        </p:nvSpPr>
        <p:spPr>
          <a:xfrm>
            <a:off x="9983972" y="127591"/>
            <a:ext cx="193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KEY TERM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8AE596-6976-061E-F3E5-F604A21CD4B0}"/>
              </a:ext>
            </a:extLst>
          </p:cNvPr>
          <p:cNvSpPr txBox="1"/>
          <p:nvPr/>
        </p:nvSpPr>
        <p:spPr>
          <a:xfrm>
            <a:off x="3117466" y="5314334"/>
            <a:ext cx="6018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i="1" dirty="0"/>
              <a:t>WRITE THIS DOWN</a:t>
            </a:r>
            <a:endParaRPr lang="en-US" b="1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098" name="Picture 2" descr="Ancient Egyptian writing, Egyptian hieroglyphs, wall inscriptions Stock  Photo | Adobe Stock">
            <a:extLst>
              <a:ext uri="{FF2B5EF4-FFF2-40B4-BE49-F238E27FC236}">
                <a16:creationId xmlns:a16="http://schemas.microsoft.com/office/drawing/2014/main" id="{B85C2303-109F-8E22-255D-FE45C721F2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7"/>
          <a:stretch/>
        </p:blipFill>
        <p:spPr bwMode="auto">
          <a:xfrm>
            <a:off x="6375281" y="1956555"/>
            <a:ext cx="4333300" cy="2981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014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C3DCA-08EA-C306-EDDC-888CE1EF9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Changes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E0F5DE-EF6A-5478-E41B-B49A41CB51F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7997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F03AB-2436-0310-B43A-1B55384E3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Pylon Gateway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3046C-2B9A-CDE1-628E-720F4E9AE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sz="2400" dirty="0"/>
              <a:t>The pylon gateway at Karnak was </a:t>
            </a:r>
            <a:r>
              <a:rPr lang="en-AU" sz="2400" b="1" i="1" u="sng" dirty="0">
                <a:solidFill>
                  <a:schemeClr val="accent6"/>
                </a:solidFill>
              </a:rPr>
              <a:t>one of the earliest and most significant architectural projects </a:t>
            </a:r>
            <a:r>
              <a:rPr lang="en-AU" sz="2400" dirty="0"/>
              <a:t>undertaken during Akhenaten's reign.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2400" dirty="0"/>
              <a:t>Located at the </a:t>
            </a:r>
            <a:r>
              <a:rPr lang="en-AU" sz="2400" b="1" i="1" u="sng" dirty="0">
                <a:solidFill>
                  <a:schemeClr val="accent6"/>
                </a:solidFill>
              </a:rPr>
              <a:t>Temple of Karnak</a:t>
            </a:r>
            <a:r>
              <a:rPr lang="en-AU" sz="2400" dirty="0"/>
              <a:t>, one of the most important religious sites in ancient Egypt, the pylon gateway served as the </a:t>
            </a:r>
            <a:r>
              <a:rPr lang="en-AU" sz="2400" b="1" i="1" u="sng" dirty="0">
                <a:solidFill>
                  <a:schemeClr val="accent6"/>
                </a:solidFill>
              </a:rPr>
              <a:t>entrance to the temple complex</a:t>
            </a:r>
            <a:r>
              <a:rPr lang="en-AU" sz="2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2400" dirty="0"/>
              <a:t>The gateway featured </a:t>
            </a:r>
            <a:r>
              <a:rPr lang="en-AU" sz="2400" b="1" i="1" u="sng" dirty="0">
                <a:solidFill>
                  <a:schemeClr val="accent6"/>
                </a:solidFill>
              </a:rPr>
              <a:t>images and inscriptions dedicated to the Aten</a:t>
            </a:r>
            <a:r>
              <a:rPr lang="en-AU" sz="2400" dirty="0"/>
              <a:t>, prominently displaying the new religious focus of Akhenaten's reign.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2400" dirty="0"/>
              <a:t>The construction of the pylon gateway </a:t>
            </a:r>
            <a:r>
              <a:rPr lang="en-AU" sz="2400" b="1" i="1" u="sng" dirty="0">
                <a:solidFill>
                  <a:schemeClr val="accent6"/>
                </a:solidFill>
              </a:rPr>
              <a:t>symbolised Akhenaten's personal devotion to the Aten </a:t>
            </a:r>
            <a:r>
              <a:rPr lang="en-AU" sz="2400" dirty="0"/>
              <a:t>and his commitment to promoting the worship of the new god throughout Egypt.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8246843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16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DA97FB"/>
      </a:accent1>
      <a:accent2>
        <a:srgbClr val="925FFD"/>
      </a:accent2>
      <a:accent3>
        <a:srgbClr val="521B92"/>
      </a:accent3>
      <a:accent4>
        <a:srgbClr val="E89CFF"/>
      </a:accent4>
      <a:accent5>
        <a:srgbClr val="A84BE1"/>
      </a:accent5>
      <a:accent6>
        <a:srgbClr val="8838E6"/>
      </a:accent6>
      <a:hlink>
        <a:srgbClr val="300A99"/>
      </a:hlink>
      <a:folHlink>
        <a:srgbClr val="6E5CAD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{36CBF037-A368-844E-AAD3-A3BE395EBCEA}tf16401369</Template>
  <TotalTime>448</TotalTime>
  <Words>614</Words>
  <Application>Microsoft Macintosh PowerPoint</Application>
  <PresentationFormat>Widescreen</PresentationFormat>
  <Paragraphs>107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Retrospect</vt:lpstr>
      <vt:lpstr>Immediate Changes</vt:lpstr>
      <vt:lpstr>Today’s Lesson</vt:lpstr>
      <vt:lpstr>Key Terms</vt:lpstr>
      <vt:lpstr>Pylon Gateway</vt:lpstr>
      <vt:lpstr>Karnak</vt:lpstr>
      <vt:lpstr>Temple of Amun</vt:lpstr>
      <vt:lpstr>Inscription</vt:lpstr>
      <vt:lpstr>Architectural Changes</vt:lpstr>
      <vt:lpstr>Pylon Gateway</vt:lpstr>
      <vt:lpstr>PowerPoint Presentation</vt:lpstr>
      <vt:lpstr>Religious and Political Impact</vt:lpstr>
      <vt:lpstr>ACTIVITY – TEEL Paragraph</vt:lpstr>
      <vt:lpstr>I do, We do, You do</vt:lpstr>
      <vt:lpstr>Essay Planning – Thesis Statement </vt:lpstr>
      <vt:lpstr>Essay Planning – Body Paragraphs</vt:lpstr>
      <vt:lpstr>Essay Planning – Body Paragraph 1</vt:lpstr>
      <vt:lpstr>Essay Planning – Writing a TEEL paragraph</vt:lpstr>
      <vt:lpstr>YOUR TURN!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BARRIE Lauren [Ridge View Secondary College]</dc:creator>
  <cp:lastModifiedBy>BARRIE Lauren [Ridge View Secondary College]</cp:lastModifiedBy>
  <cp:revision>193</cp:revision>
  <dcterms:created xsi:type="dcterms:W3CDTF">2022-07-13T05:26:46Z</dcterms:created>
  <dcterms:modified xsi:type="dcterms:W3CDTF">2024-06-11T03:29:05Z</dcterms:modified>
</cp:coreProperties>
</file>

<file path=docProps/thumbnail.jpeg>
</file>